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9"/>
  </p:notesMasterIdLst>
  <p:sldIdLst>
    <p:sldId id="256" r:id="rId2"/>
    <p:sldId id="257" r:id="rId3"/>
    <p:sldId id="258" r:id="rId4"/>
    <p:sldId id="266" r:id="rId5"/>
    <p:sldId id="259" r:id="rId6"/>
    <p:sldId id="260" r:id="rId7"/>
    <p:sldId id="281" r:id="rId8"/>
    <p:sldId id="261" r:id="rId9"/>
    <p:sldId id="262" r:id="rId10"/>
    <p:sldId id="263" r:id="rId11"/>
    <p:sldId id="264" r:id="rId12"/>
    <p:sldId id="267" r:id="rId13"/>
    <p:sldId id="265" r:id="rId14"/>
    <p:sldId id="268" r:id="rId15"/>
    <p:sldId id="269" r:id="rId16"/>
    <p:sldId id="270" r:id="rId17"/>
    <p:sldId id="278" r:id="rId18"/>
    <p:sldId id="279" r:id="rId19"/>
    <p:sldId id="271" r:id="rId20"/>
    <p:sldId id="282" r:id="rId21"/>
    <p:sldId id="280" r:id="rId22"/>
    <p:sldId id="272" r:id="rId23"/>
    <p:sldId id="273" r:id="rId24"/>
    <p:sldId id="274" r:id="rId25"/>
    <p:sldId id="275" r:id="rId26"/>
    <p:sldId id="276" r:id="rId27"/>
    <p:sldId id="277" r:id="rId28"/>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p:scale>
          <a:sx n="100" d="100"/>
          <a:sy n="100" d="100"/>
        </p:scale>
        <p:origin x="-1944" y="-32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4139773-21F5-4620-ADAA-9E71B7D6E13F}" type="datetimeFigureOut">
              <a:rPr lang="ru-RU" smtClean="0"/>
              <a:t>10.08.2022</a:t>
            </a:fld>
            <a:endParaRPr lang="ru-RU"/>
          </a:p>
        </p:txBody>
      </p:sp>
      <p:sp>
        <p:nvSpPr>
          <p:cNvPr id="4" name="Образ слайда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075C41E-5061-449A-8EAC-18E08FC1F53D}" type="slidenum">
              <a:rPr lang="ru-RU" smtClean="0"/>
              <a:t>‹#›</a:t>
            </a:fld>
            <a:endParaRPr lang="ru-RU"/>
          </a:p>
        </p:txBody>
      </p:sp>
    </p:spTree>
    <p:extLst>
      <p:ext uri="{BB962C8B-B14F-4D97-AF65-F5344CB8AC3E}">
        <p14:creationId xmlns:p14="http://schemas.microsoft.com/office/powerpoint/2010/main" val="391934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1200" b="0" i="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B075C41E-5061-449A-8EAC-18E08FC1F53D}" type="slidenum">
              <a:rPr lang="ru-RU" smtClean="0"/>
              <a:t>1</a:t>
            </a:fld>
            <a:endParaRPr lang="ru-RU"/>
          </a:p>
        </p:txBody>
      </p:sp>
    </p:spTree>
    <p:extLst>
      <p:ext uri="{BB962C8B-B14F-4D97-AF65-F5344CB8AC3E}">
        <p14:creationId xmlns:p14="http://schemas.microsoft.com/office/powerpoint/2010/main" val="1508492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1200" b="0" i="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B075C41E-5061-449A-8EAC-18E08FC1F53D}" type="slidenum">
              <a:rPr lang="ru-RU" smtClean="0"/>
              <a:t>2</a:t>
            </a:fld>
            <a:endParaRPr lang="ru-RU"/>
          </a:p>
        </p:txBody>
      </p:sp>
    </p:spTree>
    <p:extLst>
      <p:ext uri="{BB962C8B-B14F-4D97-AF65-F5344CB8AC3E}">
        <p14:creationId xmlns:p14="http://schemas.microsoft.com/office/powerpoint/2010/main" val="150849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57250" y="2067768"/>
            <a:ext cx="7829499" cy="1671954"/>
          </a:xfrm>
          <a:prstGeom prst="rect">
            <a:avLst/>
          </a:prstGeom>
        </p:spPr>
        <p:txBody>
          <a:bodyPr wrap="square" lIns="0" tIns="0" rIns="0" bIns="0">
            <a:spAutoFit/>
          </a:bodyPr>
          <a:lstStyle>
            <a:lvl1pPr>
              <a:defRPr sz="3600" b="1"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8/10/2022</a:t>
            </a:fld>
            <a:endParaRPr lang="en-US"/>
          </a:p>
        </p:txBody>
      </p:sp>
      <p:sp>
        <p:nvSpPr>
          <p:cNvPr id="6" name="Holder 6"/>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Arial Black"/>
                <a:cs typeface="Arial Black"/>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8/10/2022</a:t>
            </a:fld>
            <a:endParaRPr lang="en-US"/>
          </a:p>
        </p:txBody>
      </p:sp>
      <p:sp>
        <p:nvSpPr>
          <p:cNvPr id="6" name="Holder 6"/>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8/10/2022</a:t>
            </a:fld>
            <a:endParaRPr lang="en-US"/>
          </a:p>
        </p:txBody>
      </p:sp>
      <p:sp>
        <p:nvSpPr>
          <p:cNvPr id="7" name="Holder 7"/>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8/10/2022</a:t>
            </a:fld>
            <a:endParaRPr lang="en-US"/>
          </a:p>
        </p:txBody>
      </p:sp>
      <p:sp>
        <p:nvSpPr>
          <p:cNvPr id="5" name="Holder 5"/>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8/10/2022</a:t>
            </a:fld>
            <a:endParaRPr lang="en-US"/>
          </a:p>
        </p:txBody>
      </p:sp>
      <p:sp>
        <p:nvSpPr>
          <p:cNvPr id="4" name="Holder 4"/>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solidFill>
            <a:srgbClr val="FFFF99">
              <a:alpha val="87057"/>
            </a:srgbClr>
          </a:solidFill>
        </p:spPr>
        <p:txBody>
          <a:bodyPr wrap="square" lIns="0" tIns="0" rIns="0" bIns="0" rtlCol="0"/>
          <a:lstStyle/>
          <a:p>
            <a:endParaRPr/>
          </a:p>
        </p:txBody>
      </p:sp>
      <p:sp>
        <p:nvSpPr>
          <p:cNvPr id="2" name="Holder 2"/>
          <p:cNvSpPr>
            <a:spLocks noGrp="1"/>
          </p:cNvSpPr>
          <p:nvPr>
            <p:ph type="title"/>
          </p:nvPr>
        </p:nvSpPr>
        <p:spPr>
          <a:xfrm>
            <a:off x="721410" y="198246"/>
            <a:ext cx="7701178" cy="1122680"/>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a:xfrm>
            <a:off x="533399" y="1562455"/>
            <a:ext cx="8077200" cy="2891154"/>
          </a:xfrm>
          <a:prstGeom prst="rect">
            <a:avLst/>
          </a:prstGeom>
        </p:spPr>
        <p:txBody>
          <a:bodyPr wrap="square" lIns="0" tIns="0" rIns="0" bIns="0">
            <a:spAutoFit/>
          </a:bodyPr>
          <a:lstStyle>
            <a:lvl1pPr>
              <a:defRPr sz="2000" b="0" i="0">
                <a:solidFill>
                  <a:schemeClr val="tx1"/>
                </a:solidFill>
                <a:latin typeface="Arial Black"/>
                <a:cs typeface="Arial Black"/>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8/10/2022</a:t>
            </a:fld>
            <a:endParaRPr lang="en-US"/>
          </a:p>
        </p:txBody>
      </p:sp>
      <p:sp>
        <p:nvSpPr>
          <p:cNvPr id="6" name="Holder 6"/>
          <p:cNvSpPr>
            <a:spLocks noGrp="1"/>
          </p:cNvSpPr>
          <p:nvPr>
            <p:ph type="sldNum" sz="quarter" idx="7"/>
          </p:nvPr>
        </p:nvSpPr>
        <p:spPr>
          <a:xfrm>
            <a:off x="8371585" y="6290385"/>
            <a:ext cx="248920" cy="224790"/>
          </a:xfrm>
          <a:prstGeom prst="rect">
            <a:avLst/>
          </a:prstGeom>
        </p:spPr>
        <p:txBody>
          <a:bodyPr wrap="square" lIns="0" tIns="0" rIns="0" bIns="0">
            <a:spAutoFit/>
          </a:bodyPr>
          <a:lstStyle>
            <a:lvl1pPr>
              <a:defRPr sz="1400" b="0" i="0">
                <a:solidFill>
                  <a:schemeClr val="tx1"/>
                </a:solidFill>
                <a:latin typeface="Arial"/>
                <a:cs typeface="Arial"/>
              </a:defRPr>
            </a:lvl1pPr>
          </a:lstStyle>
          <a:p>
            <a:pPr marL="25400">
              <a:lnSpc>
                <a:spcPts val="165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ivprave.ru/prava/medical/medosmotr-rabotnikov-20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4190999" y="234695"/>
            <a:ext cx="1029335" cy="1136905"/>
          </a:xfrm>
          <a:prstGeom prst="rect">
            <a:avLst/>
          </a:prstGeom>
          <a:blipFill>
            <a:blip r:embed="rId3" cstate="print"/>
            <a:stretch>
              <a:fillRect/>
            </a:stretch>
          </a:blipFill>
        </p:spPr>
        <p:txBody>
          <a:bodyPr wrap="square" lIns="0" tIns="0" rIns="0" bIns="0" rtlCol="0"/>
          <a:lstStyle/>
          <a:p>
            <a:endParaRPr dirty="0"/>
          </a:p>
        </p:txBody>
      </p:sp>
      <p:sp>
        <p:nvSpPr>
          <p:cNvPr id="10" name="object 10"/>
          <p:cNvSpPr/>
          <p:nvPr/>
        </p:nvSpPr>
        <p:spPr>
          <a:xfrm>
            <a:off x="4191000" y="188721"/>
            <a:ext cx="1029334" cy="1106679"/>
          </a:xfrm>
          <a:prstGeom prst="rect">
            <a:avLst/>
          </a:prstGeom>
          <a:blipFill>
            <a:blip r:embed="rId4" cstate="print"/>
            <a:stretch>
              <a:fillRect/>
            </a:stretch>
          </a:blipFill>
        </p:spPr>
        <p:txBody>
          <a:bodyPr wrap="square" lIns="0" tIns="0" rIns="0" bIns="0" rtlCol="0"/>
          <a:lstStyle/>
          <a:p>
            <a:endParaRPr dirty="0"/>
          </a:p>
        </p:txBody>
      </p:sp>
      <p:sp>
        <p:nvSpPr>
          <p:cNvPr id="12" name="object 12"/>
          <p:cNvSpPr/>
          <p:nvPr/>
        </p:nvSpPr>
        <p:spPr>
          <a:xfrm>
            <a:off x="0" y="0"/>
            <a:ext cx="3505200" cy="1219200"/>
          </a:xfrm>
          <a:prstGeom prst="rect">
            <a:avLst/>
          </a:prstGeom>
          <a:blipFill>
            <a:blip r:embed="rId5" cstate="print"/>
            <a:stretch>
              <a:fillRect/>
            </a:stretch>
          </a:blipFill>
        </p:spPr>
        <p:txBody>
          <a:bodyPr wrap="square" lIns="0" tIns="0" rIns="0" bIns="0" rtlCol="0"/>
          <a:lstStyle/>
          <a:p>
            <a:endParaRPr dirty="0"/>
          </a:p>
        </p:txBody>
      </p:sp>
      <p:sp>
        <p:nvSpPr>
          <p:cNvPr id="11" name="Заголовок 10"/>
          <p:cNvSpPr>
            <a:spLocks noGrp="1"/>
          </p:cNvSpPr>
          <p:nvPr>
            <p:ph type="ctrTitle"/>
          </p:nvPr>
        </p:nvSpPr>
        <p:spPr>
          <a:xfrm>
            <a:off x="685800" y="1524000"/>
            <a:ext cx="7829499" cy="984885"/>
          </a:xfrm>
        </p:spPr>
        <p:txBody>
          <a:bodyPr/>
          <a:lstStyle/>
          <a:p>
            <a:pPr algn="ctr"/>
            <a:r>
              <a:rPr lang="ru-RU" sz="3200" b="0" kern="1200" dirty="0">
                <a:solidFill>
                  <a:schemeClr val="accent2">
                    <a:lumMod val="75000"/>
                  </a:schemeClr>
                </a:solidFill>
                <a:latin typeface="Times New Roman" pitchFamily="18" charset="0"/>
                <a:cs typeface="Times New Roman" pitchFamily="18" charset="0"/>
              </a:rPr>
              <a:t>Красноуфимский отдел Управления Роспотребнадзора по Свердловской области</a:t>
            </a:r>
            <a:endParaRPr lang="ru-RU" sz="2800" dirty="0">
              <a:solidFill>
                <a:schemeClr val="accent2">
                  <a:lumMod val="75000"/>
                </a:schemeClr>
              </a:solidFill>
              <a:latin typeface="Times New Roman" pitchFamily="18" charset="0"/>
              <a:cs typeface="Times New Roman" pitchFamily="18" charset="0"/>
            </a:endParaRPr>
          </a:p>
        </p:txBody>
      </p:sp>
      <p:sp>
        <p:nvSpPr>
          <p:cNvPr id="14" name="Заголовок 10"/>
          <p:cNvSpPr txBox="1">
            <a:spLocks/>
          </p:cNvSpPr>
          <p:nvPr/>
        </p:nvSpPr>
        <p:spPr>
          <a:xfrm>
            <a:off x="861203" y="2971800"/>
            <a:ext cx="7829499" cy="1477328"/>
          </a:xfrm>
          <a:prstGeom prst="rect">
            <a:avLst/>
          </a:prstGeom>
        </p:spPr>
        <p:txBody>
          <a:bodyPr wrap="square" lIns="0" tIns="0" rIns="0" bIns="0">
            <a:spAutoFit/>
          </a:bodyPr>
          <a:lstStyle>
            <a:lvl1pPr>
              <a:defRPr sz="3600" b="1" i="0">
                <a:solidFill>
                  <a:schemeClr val="tx1"/>
                </a:solidFill>
                <a:latin typeface="Arial"/>
                <a:ea typeface="+mj-ea"/>
                <a:cs typeface="Arial"/>
              </a:defRPr>
            </a:lvl1pPr>
          </a:lstStyle>
          <a:p>
            <a:pPr algn="ctr"/>
            <a:r>
              <a:rPr lang="ru-RU" sz="3200" dirty="0" smtClean="0">
                <a:solidFill>
                  <a:schemeClr val="accent2">
                    <a:lumMod val="75000"/>
                  </a:schemeClr>
                </a:solidFill>
                <a:latin typeface="Times New Roman" pitchFamily="18" charset="0"/>
                <a:cs typeface="Times New Roman" pitchFamily="18" charset="0"/>
              </a:rPr>
              <a:t>Организация предварительных и периодических медицинских осмотров работающих</a:t>
            </a:r>
            <a:endParaRPr lang="ru-RU" sz="3200" dirty="0">
              <a:solidFill>
                <a:schemeClr val="accent2">
                  <a:lumMod val="75000"/>
                </a:schemeClr>
              </a:solidFill>
              <a:latin typeface="Times New Roman" pitchFamily="18" charset="0"/>
              <a:cs typeface="Times New Roman" pitchFamily="18" charset="0"/>
            </a:endParaRPr>
          </a:p>
        </p:txBody>
      </p:sp>
      <p:sp>
        <p:nvSpPr>
          <p:cNvPr id="15" name="Заголовок 10"/>
          <p:cNvSpPr txBox="1">
            <a:spLocks/>
          </p:cNvSpPr>
          <p:nvPr/>
        </p:nvSpPr>
        <p:spPr>
          <a:xfrm>
            <a:off x="884207" y="5791200"/>
            <a:ext cx="7829499" cy="430887"/>
          </a:xfrm>
          <a:prstGeom prst="rect">
            <a:avLst/>
          </a:prstGeom>
        </p:spPr>
        <p:txBody>
          <a:bodyPr wrap="square" lIns="0" tIns="0" rIns="0" bIns="0">
            <a:spAutoFit/>
          </a:bodyPr>
          <a:lstStyle>
            <a:lvl1pPr>
              <a:defRPr sz="3600" b="1" i="0">
                <a:solidFill>
                  <a:schemeClr val="tx1"/>
                </a:solidFill>
                <a:latin typeface="Arial"/>
                <a:ea typeface="+mj-ea"/>
                <a:cs typeface="Arial"/>
              </a:defRPr>
            </a:lvl1pPr>
          </a:lstStyle>
          <a:p>
            <a:pPr algn="ctr"/>
            <a:r>
              <a:rPr lang="ru-RU" sz="2800" b="0" dirty="0" smtClean="0">
                <a:solidFill>
                  <a:schemeClr val="accent2">
                    <a:lumMod val="75000"/>
                  </a:schemeClr>
                </a:solidFill>
                <a:latin typeface="Times New Roman" pitchFamily="18" charset="0"/>
                <a:cs typeface="Times New Roman" pitchFamily="18" charset="0"/>
              </a:rPr>
              <a:t>2022</a:t>
            </a:r>
            <a:endParaRPr lang="ru-RU" sz="2800" b="0" dirty="0">
              <a:solidFill>
                <a:schemeClr val="accent2">
                  <a:lumMod val="75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предварительного медосмотра</a:t>
            </a:r>
          </a:p>
        </p:txBody>
      </p:sp>
      <p:sp>
        <p:nvSpPr>
          <p:cNvPr id="3" name="Текст 2"/>
          <p:cNvSpPr>
            <a:spLocks noGrp="1"/>
          </p:cNvSpPr>
          <p:nvPr>
            <p:ph type="body" idx="1"/>
          </p:nvPr>
        </p:nvSpPr>
        <p:spPr>
          <a:xfrm>
            <a:off x="533399" y="1143001"/>
            <a:ext cx="8077200" cy="4924425"/>
          </a:xfrm>
        </p:spPr>
        <p:txBody>
          <a:bodyPr/>
          <a:lstStyle/>
          <a:p>
            <a:r>
              <a:rPr lang="ru-RU" b="1" dirty="0">
                <a:latin typeface="Times New Roman" pitchFamily="18" charset="0"/>
                <a:cs typeface="Times New Roman" pitchFamily="18" charset="0"/>
              </a:rPr>
              <a:t>Со стороны работника </a:t>
            </a:r>
            <a:endParaRPr lang="ru-RU" b="1"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Со </a:t>
            </a:r>
            <a:r>
              <a:rPr lang="ru-RU" dirty="0">
                <a:latin typeface="Times New Roman" pitchFamily="18" charset="0"/>
                <a:cs typeface="Times New Roman" pitchFamily="18" charset="0"/>
              </a:rPr>
              <a:t>стороны сотрудника процесс прохождения предварительного осмотра выглядит так: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1. Сотрудник </a:t>
            </a:r>
            <a:r>
              <a:rPr lang="ru-RU" dirty="0">
                <a:latin typeface="Times New Roman" pitchFamily="18" charset="0"/>
                <a:cs typeface="Times New Roman" pitchFamily="18" charset="0"/>
              </a:rPr>
              <a:t>получает у работодателя направление.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2. В </a:t>
            </a:r>
            <a:r>
              <a:rPr lang="ru-RU" dirty="0">
                <a:latin typeface="Times New Roman" pitchFamily="18" charset="0"/>
                <a:cs typeface="Times New Roman" pitchFamily="18" charset="0"/>
              </a:rPr>
              <a:t>указанный в направлении день работник приходит в поликлинику (</a:t>
            </a:r>
            <a:r>
              <a:rPr lang="ru-RU" dirty="0" err="1">
                <a:latin typeface="Times New Roman" pitchFamily="18" charset="0"/>
                <a:cs typeface="Times New Roman" pitchFamily="18" charset="0"/>
              </a:rPr>
              <a:t>медцентр</a:t>
            </a:r>
            <a:r>
              <a:rPr lang="ru-RU" dirty="0">
                <a:latin typeface="Times New Roman" pitchFamily="18" charset="0"/>
                <a:cs typeface="Times New Roman" pitchFamily="18" charset="0"/>
              </a:rPr>
              <a:t>) для прохождения предварительного осмотра.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3. В </a:t>
            </a:r>
            <a:r>
              <a:rPr lang="ru-RU" dirty="0">
                <a:latin typeface="Times New Roman" pitchFamily="18" charset="0"/>
                <a:cs typeface="Times New Roman" pitchFamily="18" charset="0"/>
              </a:rPr>
              <a:t>поликлинике ему выдают «бегунок» с перечнем специалистов и анализов, которые нужно пройти.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4. Работник </a:t>
            </a:r>
            <a:r>
              <a:rPr lang="ru-RU" dirty="0">
                <a:latin typeface="Times New Roman" pitchFamily="18" charset="0"/>
                <a:cs typeface="Times New Roman" pitchFamily="18" charset="0"/>
              </a:rPr>
              <a:t>оплачивает стоимость предварительного осмотра и обязательно сохраняет чек об оплате.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5. После </a:t>
            </a:r>
            <a:r>
              <a:rPr lang="ru-RU" dirty="0">
                <a:latin typeface="Times New Roman" pitchFamily="18" charset="0"/>
                <a:cs typeface="Times New Roman" pitchFamily="18" charset="0"/>
              </a:rPr>
              <a:t>прохождения обследования ему выдают медицинское заключение</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6. Если </a:t>
            </a:r>
            <a:r>
              <a:rPr lang="ru-RU" dirty="0">
                <a:latin typeface="Times New Roman" pitchFamily="18" charset="0"/>
                <a:cs typeface="Times New Roman" pitchFamily="18" charset="0"/>
              </a:rPr>
              <a:t>медики вынесли вердикт об отсутствии противопоказаний для занятия должности, то можно подписывать трудовой договор с работодателем.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7. Работодатель </a:t>
            </a:r>
            <a:r>
              <a:rPr lang="ru-RU" dirty="0">
                <a:latin typeface="Times New Roman" pitchFamily="18" charset="0"/>
                <a:cs typeface="Times New Roman" pitchFamily="18" charset="0"/>
              </a:rPr>
              <a:t>компенсирует стоимость предварительного осмотра</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782180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smtClean="0">
                <a:solidFill>
                  <a:schemeClr val="accent2">
                    <a:lumMod val="75000"/>
                  </a:schemeClr>
                </a:solidFill>
                <a:latin typeface="Times New Roman" pitchFamily="18" charset="0"/>
                <a:cs typeface="Times New Roman" pitchFamily="18" charset="0"/>
              </a:rPr>
              <a:t>Периодические медицинские осмотры</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838200"/>
            <a:ext cx="8077200" cy="4616648"/>
          </a:xfrm>
        </p:spPr>
        <p:txBody>
          <a:bodyPr/>
          <a:lstStyle/>
          <a:p>
            <a:r>
              <a:rPr lang="ru-RU" dirty="0">
                <a:latin typeface="Times New Roman" pitchFamily="18" charset="0"/>
                <a:cs typeface="Times New Roman" pitchFamily="18" charset="0"/>
              </a:rPr>
              <a:t>В соответствии со ст.46 ФЗ-323 от 21.11.2011 года «Об основах охраны здоровья граждан в РФ» медицинский осмотр – это комплекс медицинских вмешательств, направленных на выявление патологий, заболеваний и рисков их развития. </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Периодические </a:t>
            </a:r>
            <a:r>
              <a:rPr lang="ru-RU" b="1" dirty="0">
                <a:latin typeface="Times New Roman" pitchFamily="18" charset="0"/>
                <a:cs typeface="Times New Roman" pitchFamily="18" charset="0"/>
              </a:rPr>
              <a:t>медицинские осмотры </a:t>
            </a:r>
            <a:r>
              <a:rPr lang="ru-RU" dirty="0">
                <a:latin typeface="Times New Roman" pitchFamily="18" charset="0"/>
                <a:cs typeface="Times New Roman" pitchFamily="18" charset="0"/>
              </a:rPr>
              <a:t>– обследования, которые поводят в целях динамического наблюдения за состоянием здоровья работников и своевременного выявления начальных форм болезни. </a:t>
            </a:r>
            <a:r>
              <a:rPr lang="ru-RU" dirty="0" smtClean="0">
                <a:latin typeface="Times New Roman" pitchFamily="18" charset="0"/>
                <a:cs typeface="Times New Roman" pitchFamily="18" charset="0"/>
              </a:rPr>
              <a:t>Причинами </a:t>
            </a:r>
            <a:r>
              <a:rPr lang="ru-RU" dirty="0">
                <a:latin typeface="Times New Roman" pitchFamily="18" charset="0"/>
                <a:cs typeface="Times New Roman" pitchFamily="18" charset="0"/>
              </a:rPr>
              <a:t>возникновения отклонений в организме работника, могут быть как вредные факторы на производстве, так и осложнения от перенесенных заболеваний. </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По </a:t>
            </a:r>
            <a:r>
              <a:rPr lang="ru-RU" dirty="0">
                <a:latin typeface="Times New Roman" pitchFamily="18" charset="0"/>
                <a:cs typeface="Times New Roman" pitchFamily="18" charset="0"/>
              </a:rPr>
              <a:t>результатам медосмотра комиссия врачей решает, может ли сотрудник продолжать работать в штате компании с учетом состояния его здоровья</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55779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Цели проведения </a:t>
            </a:r>
          </a:p>
        </p:txBody>
      </p:sp>
      <p:sp>
        <p:nvSpPr>
          <p:cNvPr id="3" name="Текст 2"/>
          <p:cNvSpPr>
            <a:spLocks noGrp="1"/>
          </p:cNvSpPr>
          <p:nvPr>
            <p:ph type="body" idx="1"/>
          </p:nvPr>
        </p:nvSpPr>
        <p:spPr>
          <a:xfrm>
            <a:off x="533400" y="838200"/>
            <a:ext cx="8077200" cy="6155531"/>
          </a:xfrm>
        </p:spPr>
        <p:txBody>
          <a:bodyPr/>
          <a:lstStyle/>
          <a:p>
            <a:r>
              <a:rPr lang="ru-RU" dirty="0">
                <a:latin typeface="Times New Roman" pitchFamily="18" charset="0"/>
                <a:cs typeface="Times New Roman" pitchFamily="18" charset="0"/>
              </a:rPr>
              <a:t>Целями проведения периодических осмотров является оценка состояния здоровья работника в динамике. Они призваны контролировать влияние негативных профессиональных факторов на сотрудника и позволяют своевременно выявить заболевания, которые противопоказаны занимаемой должности</a:t>
            </a:r>
            <a:r>
              <a:rPr lang="ru-RU"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Еще одна цель проведения медицинских осмотров – общественная безопасность и недопущение распространения инфекционных и паразитарных болезней. </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Если </a:t>
            </a:r>
            <a:r>
              <a:rPr lang="ru-RU" dirty="0">
                <a:latin typeface="Times New Roman" pitchFamily="18" charset="0"/>
                <a:cs typeface="Times New Roman" pitchFamily="18" charset="0"/>
              </a:rPr>
              <a:t>речь идет об осмотрах специалистов, связанных с обслуживанием населения в учреждениях общественного питания, детских садах и больницах, то обследование позволяет удостовериться в том, что работники не являются носителями опасных для окружающих болезней</a:t>
            </a:r>
            <a:r>
              <a:rPr lang="ru-RU"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a:p>
            <a:r>
              <a:rPr lang="ru-RU" dirty="0" smtClean="0">
                <a:latin typeface="Times New Roman" pitchFamily="18" charset="0"/>
                <a:cs typeface="Times New Roman" pitchFamily="18" charset="0"/>
              </a:rPr>
              <a:t>Например</a:t>
            </a:r>
            <a:r>
              <a:rPr lang="ru-RU" dirty="0">
                <a:latin typeface="Times New Roman" pitchFamily="18" charset="0"/>
                <a:cs typeface="Times New Roman" pitchFamily="18" charset="0"/>
              </a:rPr>
              <a:t>, если работник контактирует с продуктами питания и заболел брюшным тифом, он может стать источником распространения опасной инфекции.</a:t>
            </a:r>
          </a:p>
          <a:p>
            <a:endParaRPr lang="ru-RU" dirty="0"/>
          </a:p>
          <a:p>
            <a:endParaRPr lang="ru-RU" dirty="0"/>
          </a:p>
        </p:txBody>
      </p:sp>
    </p:spTree>
    <p:extLst>
      <p:ext uri="{BB962C8B-B14F-4D97-AF65-F5344CB8AC3E}">
        <p14:creationId xmlns:p14="http://schemas.microsoft.com/office/powerpoint/2010/main" val="3645727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smtClean="0">
                <a:solidFill>
                  <a:schemeClr val="accent2">
                    <a:lumMod val="75000"/>
                  </a:schemeClr>
                </a:solidFill>
                <a:latin typeface="Times New Roman" pitchFamily="18" charset="0"/>
                <a:cs typeface="Times New Roman" pitchFamily="18" charset="0"/>
              </a:rPr>
              <a:t>Цели проведения </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914400"/>
            <a:ext cx="8077200" cy="5539978"/>
          </a:xfrm>
        </p:spPr>
        <p:txBody>
          <a:bodyPr/>
          <a:lstStyle/>
          <a:p>
            <a:r>
              <a:rPr lang="ru-RU" sz="1800" dirty="0">
                <a:latin typeface="Times New Roman" pitchFamily="18" charset="0"/>
                <a:cs typeface="Times New Roman" pitchFamily="18" charset="0"/>
              </a:rPr>
              <a:t>Для работодателя успешное прохождение сотрудниками медосмотра является гарантией того, что состояние здоровья работников позволяет им успешно справляться со своими профессиональными обязанностями</a:t>
            </a:r>
            <a:r>
              <a:rPr lang="ru-RU" sz="1800" dirty="0" smtClean="0">
                <a:latin typeface="Times New Roman" pitchFamily="18" charset="0"/>
                <a:cs typeface="Times New Roman" pitchFamily="18" charset="0"/>
              </a:rPr>
              <a:t>.</a:t>
            </a:r>
          </a:p>
          <a:p>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Отсутствие </a:t>
            </a:r>
            <a:r>
              <a:rPr lang="ru-RU" sz="1800" dirty="0">
                <a:latin typeface="Times New Roman" pitchFamily="18" charset="0"/>
                <a:cs typeface="Times New Roman" pitchFamily="18" charset="0"/>
              </a:rPr>
              <a:t>медосмотра подвергает риску жизнь и здоровью других сотрудников организации, так как повышает вероятность получения травм на производстве, несчастных случаев и аварий. </a:t>
            </a:r>
            <a:endParaRPr lang="ru-RU" sz="1800" dirty="0" smtClean="0">
              <a:latin typeface="Times New Roman" pitchFamily="18" charset="0"/>
              <a:cs typeface="Times New Roman" pitchFamily="18" charset="0"/>
            </a:endParaRPr>
          </a:p>
          <a:p>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С </a:t>
            </a:r>
            <a:r>
              <a:rPr lang="ru-RU" sz="1800" dirty="0">
                <a:latin typeface="Times New Roman" pitchFamily="18" charset="0"/>
                <a:cs typeface="Times New Roman" pitchFamily="18" charset="0"/>
              </a:rPr>
              <a:t>позиции работника прохождение медицинского осмотра имеет следующие цели: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Определение </a:t>
            </a:r>
            <a:r>
              <a:rPr lang="ru-RU" sz="1800" dirty="0">
                <a:latin typeface="Times New Roman" pitchFamily="18" charset="0"/>
                <a:cs typeface="Times New Roman" pitchFamily="18" charset="0"/>
              </a:rPr>
              <a:t>соответствия состояния здоровья занимаемой должности. Наблюдение за состоянием здоровья в динамике и своевременное определение влияния негативных производственных факторов.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Своевременная </a:t>
            </a:r>
            <a:r>
              <a:rPr lang="ru-RU" sz="1800" dirty="0">
                <a:latin typeface="Times New Roman" pitchFamily="18" charset="0"/>
                <a:cs typeface="Times New Roman" pitchFamily="18" charset="0"/>
              </a:rPr>
              <a:t>диагностика профессиональных болезней.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Определение </a:t>
            </a:r>
            <a:r>
              <a:rPr lang="ru-RU" sz="1800" dirty="0">
                <a:latin typeface="Times New Roman" pitchFamily="18" charset="0"/>
                <a:cs typeface="Times New Roman" pitchFamily="18" charset="0"/>
              </a:rPr>
              <a:t>медицинских противопоказаний к выполнению определенных работ.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Своевременная </a:t>
            </a:r>
            <a:r>
              <a:rPr lang="ru-RU" sz="1800" dirty="0">
                <a:latin typeface="Times New Roman" pitchFamily="18" charset="0"/>
                <a:cs typeface="Times New Roman" pitchFamily="18" charset="0"/>
              </a:rPr>
              <a:t>профилактика для сохранения здоровья и восстановления трудоспособности.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Формирование </a:t>
            </a:r>
            <a:r>
              <a:rPr lang="ru-RU" sz="1800" dirty="0">
                <a:latin typeface="Times New Roman" pitchFamily="18" charset="0"/>
                <a:cs typeface="Times New Roman" pitchFamily="18" charset="0"/>
              </a:rPr>
              <a:t>групп риска по развитию заболеваний, которые препятствуют работе</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1066051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Кто проходит предварительный медосмотр</a:t>
            </a:r>
          </a:p>
        </p:txBody>
      </p:sp>
      <p:sp>
        <p:nvSpPr>
          <p:cNvPr id="3" name="Текст 2"/>
          <p:cNvSpPr>
            <a:spLocks noGrp="1"/>
          </p:cNvSpPr>
          <p:nvPr>
            <p:ph type="body" idx="1"/>
          </p:nvPr>
        </p:nvSpPr>
        <p:spPr>
          <a:xfrm>
            <a:off x="533399" y="838200"/>
            <a:ext cx="8077200" cy="3323987"/>
          </a:xfrm>
        </p:spPr>
        <p:txBody>
          <a:bodyPr/>
          <a:lstStyle/>
          <a:p>
            <a:r>
              <a:rPr lang="ru-RU" sz="2400" dirty="0">
                <a:latin typeface="Times New Roman" pitchFamily="18" charset="0"/>
                <a:cs typeface="Times New Roman" pitchFamily="18" charset="0"/>
              </a:rPr>
              <a:t>Действие Приказа №29н распространяется на работников, которые перечислены в ч.4 ст.213 Трудового кодекса: </a:t>
            </a:r>
            <a:endParaRPr lang="ru-RU" sz="2400" dirty="0" smtClean="0">
              <a:latin typeface="Times New Roman" pitchFamily="18" charset="0"/>
              <a:cs typeface="Times New Roman" pitchFamily="18" charset="0"/>
            </a:endParaRPr>
          </a:p>
          <a:p>
            <a:pPr marL="342900" indent="-342900">
              <a:buFont typeface="Arial" pitchFamily="34" charset="0"/>
              <a:buChar char="•"/>
            </a:pPr>
            <a:r>
              <a:rPr lang="ru-RU" sz="2400" dirty="0" smtClean="0">
                <a:latin typeface="Times New Roman" pitchFamily="18" charset="0"/>
                <a:cs typeface="Times New Roman" pitchFamily="18" charset="0"/>
              </a:rPr>
              <a:t>Работники </a:t>
            </a:r>
            <a:r>
              <a:rPr lang="ru-RU" sz="2400" dirty="0">
                <a:latin typeface="Times New Roman" pitchFamily="18" charset="0"/>
                <a:cs typeface="Times New Roman" pitchFamily="18" charset="0"/>
              </a:rPr>
              <a:t>с вредными (опасными) условиями труда, включая подземные работы. </a:t>
            </a:r>
            <a:endParaRPr lang="ru-RU" sz="2400" dirty="0" smtClean="0">
              <a:latin typeface="Times New Roman" pitchFamily="18" charset="0"/>
              <a:cs typeface="Times New Roman" pitchFamily="18" charset="0"/>
            </a:endParaRPr>
          </a:p>
          <a:p>
            <a:pPr marL="342900" indent="-342900">
              <a:buFont typeface="Arial" pitchFamily="34" charset="0"/>
              <a:buChar char="•"/>
            </a:pPr>
            <a:r>
              <a:rPr lang="ru-RU" sz="2400" dirty="0" smtClean="0">
                <a:latin typeface="Times New Roman" pitchFamily="18" charset="0"/>
                <a:cs typeface="Times New Roman" pitchFamily="18" charset="0"/>
              </a:rPr>
              <a:t>Работы</a:t>
            </a:r>
            <a:r>
              <a:rPr lang="ru-RU" sz="2400" dirty="0">
                <a:latin typeface="Times New Roman" pitchFamily="18" charset="0"/>
                <a:cs typeface="Times New Roman" pitchFamily="18" charset="0"/>
              </a:rPr>
              <a:t>, связанные с движением транспорта. </a:t>
            </a:r>
            <a:endParaRPr lang="ru-RU" sz="2400" dirty="0" smtClean="0">
              <a:latin typeface="Times New Roman" pitchFamily="18" charset="0"/>
              <a:cs typeface="Times New Roman" pitchFamily="18" charset="0"/>
            </a:endParaRPr>
          </a:p>
          <a:p>
            <a:pPr marL="342900" indent="-342900">
              <a:buFont typeface="Arial" pitchFamily="34" charset="0"/>
              <a:buChar char="•"/>
            </a:pPr>
            <a:r>
              <a:rPr lang="ru-RU" sz="2400" dirty="0" smtClean="0">
                <a:latin typeface="Times New Roman" pitchFamily="18" charset="0"/>
                <a:cs typeface="Times New Roman" pitchFamily="18" charset="0"/>
              </a:rPr>
              <a:t>Работники </a:t>
            </a:r>
            <a:r>
              <a:rPr lang="ru-RU" sz="2400" dirty="0">
                <a:latin typeface="Times New Roman" pitchFamily="18" charset="0"/>
                <a:cs typeface="Times New Roman" pitchFamily="18" charset="0"/>
              </a:rPr>
              <a:t>пищевой промышленности. </a:t>
            </a:r>
            <a:endParaRPr lang="ru-RU" sz="2400" dirty="0" smtClean="0">
              <a:latin typeface="Times New Roman" pitchFamily="18" charset="0"/>
              <a:cs typeface="Times New Roman" pitchFamily="18" charset="0"/>
            </a:endParaRPr>
          </a:p>
          <a:p>
            <a:pPr marL="342900" indent="-342900">
              <a:buFont typeface="Arial" pitchFamily="34" charset="0"/>
              <a:buChar char="•"/>
            </a:pPr>
            <a:r>
              <a:rPr lang="ru-RU" sz="2400" dirty="0" smtClean="0">
                <a:latin typeface="Times New Roman" pitchFamily="18" charset="0"/>
                <a:cs typeface="Times New Roman" pitchFamily="18" charset="0"/>
              </a:rPr>
              <a:t>Работники </a:t>
            </a:r>
            <a:r>
              <a:rPr lang="ru-RU" sz="2400" dirty="0">
                <a:latin typeface="Times New Roman" pitchFamily="18" charset="0"/>
                <a:cs typeface="Times New Roman" pitchFamily="18" charset="0"/>
              </a:rPr>
              <a:t>сферы общественного питании и торговли. </a:t>
            </a:r>
            <a:endParaRPr lang="ru-RU" sz="2400" dirty="0" smtClean="0">
              <a:latin typeface="Times New Roman" pitchFamily="18" charset="0"/>
              <a:cs typeface="Times New Roman" pitchFamily="18" charset="0"/>
            </a:endParaRPr>
          </a:p>
          <a:p>
            <a:pPr marL="342900" indent="-342900">
              <a:buFont typeface="Arial" pitchFamily="34" charset="0"/>
              <a:buChar char="•"/>
            </a:pPr>
            <a:r>
              <a:rPr lang="ru-RU" sz="2400" dirty="0" smtClean="0">
                <a:latin typeface="Times New Roman" pitchFamily="18" charset="0"/>
                <a:cs typeface="Times New Roman" pitchFamily="18" charset="0"/>
              </a:rPr>
              <a:t>Работники </a:t>
            </a:r>
            <a:r>
              <a:rPr lang="ru-RU" sz="2400" dirty="0">
                <a:latin typeface="Times New Roman" pitchFamily="18" charset="0"/>
                <a:cs typeface="Times New Roman" pitchFamily="18" charset="0"/>
              </a:rPr>
              <a:t>водопроводных сооружений. </a:t>
            </a:r>
            <a:endParaRPr lang="ru-RU" sz="2400" dirty="0" smtClean="0">
              <a:latin typeface="Times New Roman" pitchFamily="18" charset="0"/>
              <a:cs typeface="Times New Roman" pitchFamily="18" charset="0"/>
            </a:endParaRPr>
          </a:p>
          <a:p>
            <a:pPr marL="342900" indent="-342900">
              <a:buFont typeface="Arial" pitchFamily="34" charset="0"/>
              <a:buChar char="•"/>
            </a:pPr>
            <a:r>
              <a:rPr lang="ru-RU" sz="2400" dirty="0" smtClean="0">
                <a:latin typeface="Times New Roman" pitchFamily="18" charset="0"/>
                <a:cs typeface="Times New Roman" pitchFamily="18" charset="0"/>
              </a:rPr>
              <a:t>Сотрудники </a:t>
            </a:r>
            <a:r>
              <a:rPr lang="ru-RU" sz="2400" dirty="0">
                <a:latin typeface="Times New Roman" pitchFamily="18" charset="0"/>
                <a:cs typeface="Times New Roman" pitchFamily="18" charset="0"/>
              </a:rPr>
              <a:t>медицинских и детских учреждений</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3199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smtClean="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762000"/>
            <a:ext cx="8077200" cy="4924425"/>
          </a:xfrm>
        </p:spPr>
        <p:txBody>
          <a:bodyPr/>
          <a:lstStyle/>
          <a:p>
            <a:r>
              <a:rPr lang="ru-RU" dirty="0">
                <a:solidFill>
                  <a:srgbClr val="111111"/>
                </a:solidFill>
                <a:latin typeface="Times New Roman" pitchFamily="18" charset="0"/>
                <a:cs typeface="Times New Roman" pitchFamily="18" charset="0"/>
              </a:rPr>
              <a:t>Работодатель должен провести специальную оценку условий труда и при необходимости организовывать проведение медицинских осмотров.  </a:t>
            </a:r>
            <a:r>
              <a:rPr lang="ru-RU" dirty="0" smtClean="0">
                <a:solidFill>
                  <a:srgbClr val="111111"/>
                </a:solidFill>
                <a:latin typeface="Times New Roman" pitchFamily="18" charset="0"/>
                <a:cs typeface="Times New Roman" pitchFamily="18" charset="0"/>
              </a:rPr>
              <a:t>Цель </a:t>
            </a:r>
            <a:r>
              <a:rPr lang="ru-RU" dirty="0">
                <a:solidFill>
                  <a:srgbClr val="111111"/>
                </a:solidFill>
                <a:latin typeface="Times New Roman" pitchFamily="18" charset="0"/>
                <a:cs typeface="Times New Roman" pitchFamily="18" charset="0"/>
              </a:rPr>
              <a:t>СОУТ – определить вредные факторы на предприятии. </a:t>
            </a:r>
            <a:endParaRPr lang="ru-RU" dirty="0" smtClean="0">
              <a:solidFill>
                <a:srgbClr val="111111"/>
              </a:solidFill>
              <a:latin typeface="Times New Roman" pitchFamily="18" charset="0"/>
              <a:cs typeface="Times New Roman" pitchFamily="18" charset="0"/>
            </a:endParaRPr>
          </a:p>
          <a:p>
            <a:endParaRPr lang="ru-RU" dirty="0" smtClean="0">
              <a:solidFill>
                <a:srgbClr val="111111"/>
              </a:solidFill>
              <a:latin typeface="Times New Roman" pitchFamily="18" charset="0"/>
              <a:cs typeface="Times New Roman" pitchFamily="18" charset="0"/>
            </a:endParaRPr>
          </a:p>
          <a:p>
            <a:r>
              <a:rPr lang="ru-RU" dirty="0" smtClean="0">
                <a:solidFill>
                  <a:srgbClr val="111111"/>
                </a:solidFill>
                <a:latin typeface="Times New Roman" pitchFamily="18" charset="0"/>
                <a:cs typeface="Times New Roman" pitchFamily="18" charset="0"/>
              </a:rPr>
              <a:t>Приказ </a:t>
            </a:r>
            <a:r>
              <a:rPr lang="ru-RU" dirty="0">
                <a:solidFill>
                  <a:srgbClr val="111111"/>
                </a:solidFill>
                <a:latin typeface="Times New Roman" pitchFamily="18" charset="0"/>
                <a:cs typeface="Times New Roman" pitchFamily="18" charset="0"/>
              </a:rPr>
              <a:t>Минздрава и Минтруда от 31.12.2020 №988н/1420н содержит следующий перечень вредных факторов, требующий проведения обследований работников: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химические</a:t>
            </a:r>
            <a:r>
              <a:rPr lang="ru-RU" dirty="0">
                <a:solidFill>
                  <a:srgbClr val="111111"/>
                </a:solidFill>
                <a:latin typeface="Times New Roman" pitchFamily="18" charset="0"/>
                <a:cs typeface="Times New Roman" pitchFamily="18" charset="0"/>
              </a:rPr>
              <a:t>;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биологические</a:t>
            </a:r>
            <a:r>
              <a:rPr lang="ru-RU" dirty="0">
                <a:solidFill>
                  <a:srgbClr val="111111"/>
                </a:solidFill>
                <a:latin typeface="Times New Roman" pitchFamily="18" charset="0"/>
                <a:cs typeface="Times New Roman" pitchFamily="18" charset="0"/>
              </a:rPr>
              <a:t>;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физические</a:t>
            </a:r>
            <a:r>
              <a:rPr lang="ru-RU" dirty="0">
                <a:solidFill>
                  <a:srgbClr val="111111"/>
                </a:solidFill>
                <a:latin typeface="Times New Roman" pitchFamily="18" charset="0"/>
                <a:cs typeface="Times New Roman" pitchFamily="18" charset="0"/>
              </a:rPr>
              <a:t>;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трудовые</a:t>
            </a:r>
            <a:r>
              <a:rPr lang="ru-RU" dirty="0">
                <a:solidFill>
                  <a:srgbClr val="111111"/>
                </a:solidFill>
                <a:latin typeface="Times New Roman" pitchFamily="18" charset="0"/>
                <a:cs typeface="Times New Roman" pitchFamily="18" charset="0"/>
              </a:rPr>
              <a:t>;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аэрозоли</a:t>
            </a:r>
            <a:r>
              <a:rPr lang="ru-RU" dirty="0">
                <a:solidFill>
                  <a:srgbClr val="111111"/>
                </a:solidFill>
                <a:latin typeface="Times New Roman" pitchFamily="18" charset="0"/>
                <a:cs typeface="Times New Roman" pitchFamily="18" charset="0"/>
              </a:rPr>
              <a:t>. </a:t>
            </a:r>
            <a:endParaRPr lang="ru-RU" dirty="0" smtClean="0">
              <a:solidFill>
                <a:srgbClr val="111111"/>
              </a:solidFill>
              <a:latin typeface="Times New Roman" pitchFamily="18" charset="0"/>
              <a:cs typeface="Times New Roman" pitchFamily="18" charset="0"/>
            </a:endParaRPr>
          </a:p>
          <a:p>
            <a:endParaRPr lang="ru-RU" dirty="0">
              <a:solidFill>
                <a:srgbClr val="111111"/>
              </a:solidFill>
              <a:latin typeface="Times New Roman" pitchFamily="18" charset="0"/>
              <a:cs typeface="Times New Roman" pitchFamily="18" charset="0"/>
            </a:endParaRPr>
          </a:p>
          <a:p>
            <a:r>
              <a:rPr lang="ru-RU" dirty="0" smtClean="0">
                <a:solidFill>
                  <a:srgbClr val="111111"/>
                </a:solidFill>
                <a:latin typeface="Times New Roman" pitchFamily="18" charset="0"/>
                <a:cs typeface="Times New Roman" pitchFamily="18" charset="0"/>
              </a:rPr>
              <a:t>Медосмотр </a:t>
            </a:r>
            <a:r>
              <a:rPr lang="ru-RU" dirty="0">
                <a:solidFill>
                  <a:srgbClr val="111111"/>
                </a:solidFill>
                <a:latin typeface="Times New Roman" pitchFamily="18" charset="0"/>
                <a:cs typeface="Times New Roman" pitchFamily="18" charset="0"/>
              </a:rPr>
              <a:t>проводится независимо от класса условий труда, только по результатам </a:t>
            </a:r>
            <a:r>
              <a:rPr lang="ru-RU" dirty="0" err="1">
                <a:solidFill>
                  <a:srgbClr val="111111"/>
                </a:solidFill>
                <a:latin typeface="Times New Roman" pitchFamily="18" charset="0"/>
                <a:cs typeface="Times New Roman" pitchFamily="18" charset="0"/>
              </a:rPr>
              <a:t>спецоценки</a:t>
            </a:r>
            <a:r>
              <a:rPr lang="ru-RU" dirty="0">
                <a:solidFill>
                  <a:srgbClr val="111111"/>
                </a:solidFill>
                <a:latin typeface="Times New Roman" pitchFamily="18" charset="0"/>
                <a:cs typeface="Times New Roman" pitchFamily="18" charset="0"/>
              </a:rPr>
              <a:t>.</a:t>
            </a:r>
            <a:r>
              <a:rPr lang="ru-RU" dirty="0"/>
              <a:t/>
            </a:r>
            <a:br>
              <a:rPr lang="ru-RU" dirty="0"/>
            </a:br>
            <a:endParaRPr lang="ru-RU" dirty="0"/>
          </a:p>
        </p:txBody>
      </p:sp>
    </p:spTree>
    <p:extLst>
      <p:ext uri="{BB962C8B-B14F-4D97-AF65-F5344CB8AC3E}">
        <p14:creationId xmlns:p14="http://schemas.microsoft.com/office/powerpoint/2010/main" val="2424997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p>
        </p:txBody>
      </p:sp>
      <p:sp>
        <p:nvSpPr>
          <p:cNvPr id="3" name="Текст 2"/>
          <p:cNvSpPr>
            <a:spLocks noGrp="1"/>
          </p:cNvSpPr>
          <p:nvPr>
            <p:ph type="body" idx="1"/>
          </p:nvPr>
        </p:nvSpPr>
        <p:spPr>
          <a:xfrm>
            <a:off x="533399" y="762000"/>
            <a:ext cx="8077200" cy="5232202"/>
          </a:xfrm>
        </p:spPr>
        <p:txBody>
          <a:bodyPr/>
          <a:lstStyle/>
          <a:p>
            <a:r>
              <a:rPr lang="ru-RU" b="1" dirty="0">
                <a:latin typeface="Times New Roman" pitchFamily="18" charset="0"/>
                <a:cs typeface="Times New Roman" pitchFamily="18" charset="0"/>
              </a:rPr>
              <a:t>Список работников по Приказу №29н</a:t>
            </a:r>
          </a:p>
          <a:p>
            <a:r>
              <a:rPr lang="ru-RU" dirty="0" smtClean="0">
                <a:latin typeface="Times New Roman" pitchFamily="18" charset="0"/>
                <a:cs typeface="Times New Roman" pitchFamily="18" charset="0"/>
              </a:rPr>
              <a:t>По </a:t>
            </a:r>
            <a:r>
              <a:rPr lang="ru-RU" dirty="0">
                <a:latin typeface="Times New Roman" pitchFamily="18" charset="0"/>
                <a:cs typeface="Times New Roman" pitchFamily="18" charset="0"/>
              </a:rPr>
              <a:t>результатам специальной оценки условий труда на предприятии готовится список работников, который должен содержать: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название </a:t>
            </a:r>
            <a:r>
              <a:rPr lang="ru-RU" dirty="0">
                <a:latin typeface="Times New Roman" pitchFamily="18" charset="0"/>
                <a:cs typeface="Times New Roman" pitchFamily="18" charset="0"/>
              </a:rPr>
              <a:t>профессии (должности по штатному расписанию); наименование вредных производственных факторов и работ, которые были установлены по СОУТ.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Список </a:t>
            </a:r>
            <a:r>
              <a:rPr lang="ru-RU" dirty="0">
                <a:latin typeface="Times New Roman" pitchFamily="18" charset="0"/>
                <a:cs typeface="Times New Roman" pitchFamily="18" charset="0"/>
              </a:rPr>
              <a:t>работников заменил ранее действующий список контингентов по Приказу 302н. </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Форма данного списка в Свердловской области приведена в Приложении N 2 к Приказу Министерства здравоохранения Свердловской области от 31 марта 2021 г. N </a:t>
            </a:r>
            <a:r>
              <a:rPr lang="ru-RU" dirty="0" smtClean="0">
                <a:latin typeface="Times New Roman" pitchFamily="18" charset="0"/>
                <a:cs typeface="Times New Roman" pitchFamily="18" charset="0"/>
              </a:rPr>
              <a:t>633-п</a:t>
            </a:r>
          </a:p>
          <a:p>
            <a:endParaRPr lang="ru-RU" dirty="0">
              <a:solidFill>
                <a:srgbClr val="00B050"/>
              </a:solidFill>
              <a:latin typeface="Times New Roman" pitchFamily="18" charset="0"/>
              <a:cs typeface="Times New Roman" pitchFamily="18" charset="0"/>
            </a:endParaRPr>
          </a:p>
          <a:p>
            <a:endParaRPr lang="ru-RU" dirty="0">
              <a:solidFill>
                <a:srgbClr val="00B050"/>
              </a:solidFill>
              <a:latin typeface="Times New Roman" pitchFamily="18" charset="0"/>
              <a:cs typeface="Times New Roman" pitchFamily="18" charset="0"/>
            </a:endParaRPr>
          </a:p>
          <a:p>
            <a:endParaRPr lang="ru-RU" dirty="0" smtClean="0">
              <a:solidFill>
                <a:srgbClr val="00B050"/>
              </a:solidFill>
              <a:latin typeface="Times New Roman" pitchFamily="18" charset="0"/>
              <a:cs typeface="Times New Roman" pitchFamily="18" charset="0"/>
            </a:endParaRPr>
          </a:p>
          <a:p>
            <a:endParaRPr lang="ru-RU" dirty="0" smtClean="0">
              <a:solidFill>
                <a:srgbClr val="00B050"/>
              </a:solidFill>
              <a:latin typeface="Times New Roman" pitchFamily="18" charset="0"/>
              <a:cs typeface="Times New Roman" pitchFamily="18" charset="0"/>
            </a:endParaRPr>
          </a:p>
          <a:p>
            <a:endParaRPr lang="ru-RU"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3479092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p>
        </p:txBody>
      </p:sp>
      <p:sp>
        <p:nvSpPr>
          <p:cNvPr id="3" name="Текст 2"/>
          <p:cNvSpPr>
            <a:spLocks noGrp="1"/>
          </p:cNvSpPr>
          <p:nvPr>
            <p:ph type="body" idx="1"/>
          </p:nvPr>
        </p:nvSpPr>
        <p:spPr>
          <a:xfrm>
            <a:off x="533399" y="762000"/>
            <a:ext cx="8077200" cy="5293757"/>
          </a:xfrm>
        </p:spPr>
        <p:txBody>
          <a:bodyPr/>
          <a:lstStyle/>
          <a:p>
            <a:r>
              <a:rPr lang="ru-RU" sz="1800" dirty="0">
                <a:latin typeface="Times New Roman" pitchFamily="18" charset="0"/>
                <a:cs typeface="Times New Roman" pitchFamily="18" charset="0"/>
              </a:rPr>
              <a:t>Включению в списки лиц подлежат работники</a:t>
            </a:r>
            <a:r>
              <a:rPr lang="ru-RU" sz="1800" dirty="0" smtClean="0">
                <a:latin typeface="Times New Roman" pitchFamily="18" charset="0"/>
                <a:cs typeface="Times New Roman" pitchFamily="18" charset="0"/>
              </a:rPr>
              <a:t>:</a:t>
            </a:r>
          </a:p>
          <a:p>
            <a:endParaRPr lang="ru-RU" sz="1800" dirty="0">
              <a:latin typeface="Times New Roman" pitchFamily="18" charset="0"/>
              <a:cs typeface="Times New Roman" pitchFamily="18" charset="0"/>
            </a:endParaRPr>
          </a:p>
          <a:p>
            <a:r>
              <a:rPr lang="ru-RU" sz="1800" dirty="0" smtClean="0">
                <a:latin typeface="Times New Roman" pitchFamily="18" charset="0"/>
                <a:cs typeface="Times New Roman" pitchFamily="18" charset="0"/>
              </a:rPr>
              <a:t>- подвергающиеся </a:t>
            </a:r>
            <a:r>
              <a:rPr lang="ru-RU" sz="1800" dirty="0">
                <a:latin typeface="Times New Roman" pitchFamily="18" charset="0"/>
                <a:cs typeface="Times New Roman" pitchFamily="18" charset="0"/>
              </a:rPr>
              <a:t>воздействию вредных производственных факторов, указанных в Приказе Министерства труда и социальной защиты Российской Федерации и Министерства здравоохранения Российской Федерации от 31.12.2020 N 988н/1420н "Об утверждении перечня вредных и (или) опасных производственных факторов и работ, при выполнении которых проводятся обязательные предварительные медицинские осмотры при поступлении на работу и периодические медицинские осмотры" (далее - Приказ N 988), независимо от фактического уровня воздействия факторов</a:t>
            </a:r>
            <a:r>
              <a:rPr lang="ru-RU" sz="1800" dirty="0" smtClean="0">
                <a:latin typeface="Times New Roman" pitchFamily="18" charset="0"/>
                <a:cs typeface="Times New Roman" pitchFamily="18" charset="0"/>
              </a:rPr>
              <a:t>;</a:t>
            </a:r>
          </a:p>
          <a:p>
            <a:pPr marL="285750" indent="-285750">
              <a:buFontTx/>
              <a:buChar char="-"/>
            </a:pPr>
            <a:endParaRPr lang="ru-RU" sz="1800" dirty="0">
              <a:latin typeface="Times New Roman" pitchFamily="18" charset="0"/>
              <a:cs typeface="Times New Roman" pitchFamily="18" charset="0"/>
            </a:endParaRPr>
          </a:p>
          <a:p>
            <a:r>
              <a:rPr lang="ru-RU" sz="1800" dirty="0" smtClean="0">
                <a:latin typeface="Times New Roman" pitchFamily="18" charset="0"/>
                <a:cs typeface="Times New Roman" pitchFamily="18" charset="0"/>
              </a:rPr>
              <a:t>- занятые </a:t>
            </a:r>
            <a:r>
              <a:rPr lang="ru-RU" sz="1800" dirty="0">
                <a:latin typeface="Times New Roman" pitchFamily="18" charset="0"/>
                <a:cs typeface="Times New Roman" pitchFamily="18" charset="0"/>
              </a:rPr>
              <a:t>на работах с вредными и (или) опасными условиями труда (в том числе на подземных работах), а также на работах, связанных с движением транспорта в соответствии с Приказом N 29н</a:t>
            </a:r>
            <a:r>
              <a:rPr lang="ru-RU" sz="1800" dirty="0" smtClean="0">
                <a:latin typeface="Times New Roman" pitchFamily="18" charset="0"/>
                <a:cs typeface="Times New Roman" pitchFamily="18" charset="0"/>
              </a:rPr>
              <a:t>;</a:t>
            </a:r>
          </a:p>
          <a:p>
            <a:pPr marL="285750" indent="-285750">
              <a:buFontTx/>
              <a:buChar char="-"/>
            </a:pPr>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 организаций пищевой промышленности, общественного питания и торговли, водопроводных сооружений, медицинских организаций и детских учреждений, а также некоторых других работодателей.</a:t>
            </a:r>
          </a:p>
          <a:p>
            <a:endParaRPr lang="ru-RU" dirty="0"/>
          </a:p>
        </p:txBody>
      </p:sp>
    </p:spTree>
    <p:extLst>
      <p:ext uri="{BB962C8B-B14F-4D97-AF65-F5344CB8AC3E}">
        <p14:creationId xmlns:p14="http://schemas.microsoft.com/office/powerpoint/2010/main" val="2686517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p>
        </p:txBody>
      </p:sp>
      <p:sp>
        <p:nvSpPr>
          <p:cNvPr id="3" name="Текст 2"/>
          <p:cNvSpPr>
            <a:spLocks noGrp="1"/>
          </p:cNvSpPr>
          <p:nvPr>
            <p:ph type="body" idx="1"/>
          </p:nvPr>
        </p:nvSpPr>
        <p:spPr>
          <a:xfrm>
            <a:off x="533399" y="914401"/>
            <a:ext cx="8077200" cy="4924425"/>
          </a:xfrm>
        </p:spPr>
        <p:txBody>
          <a:bodyPr/>
          <a:lstStyle/>
          <a:p>
            <a:r>
              <a:rPr lang="ru-RU" dirty="0">
                <a:latin typeface="Times New Roman" pitchFamily="18" charset="0"/>
                <a:cs typeface="Times New Roman" pitchFamily="18" charset="0"/>
              </a:rPr>
              <a:t>В качестве источника информации о наличии на рабочих местах вредных производственных факторов, указанных в Приказе N 988н, помимо результатов специальной оценки условий труда, могут использоваться результаты лабораторных исследований и испытаний, полученные в рамках контрольно-надзорной деятельности, производственного лабораторного контроля, а также использоваться эксплуатационная, технологическая и иная документация на машины, механизмы, оборудование, сырье и материалы, применяемые работодателем при осуществлении производственной деятельности</a:t>
            </a:r>
            <a:r>
              <a:rPr lang="ru-RU"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На основании списка лиц, подлежащих предварительным и периодическим медицинским осмотрам с указанием вредных (опасных) производственных факторов утвержденных Приказом N 988н, а также видов работы в соответствии с Приказом N 29н работодатель </a:t>
            </a:r>
            <a:r>
              <a:rPr lang="ru-RU" b="1" dirty="0">
                <a:latin typeface="Times New Roman" pitchFamily="18" charset="0"/>
                <a:cs typeface="Times New Roman" pitchFamily="18" charset="0"/>
              </a:rPr>
              <a:t>составляет поименный список лиц, подлежащих периодическим медицинским осмотрам ПМО (приложение N 3) (далее - поименный список).</a:t>
            </a:r>
          </a:p>
        </p:txBody>
      </p:sp>
    </p:spTree>
    <p:extLst>
      <p:ext uri="{BB962C8B-B14F-4D97-AF65-F5344CB8AC3E}">
        <p14:creationId xmlns:p14="http://schemas.microsoft.com/office/powerpoint/2010/main" val="3981173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p>
        </p:txBody>
      </p:sp>
      <p:sp>
        <p:nvSpPr>
          <p:cNvPr id="3" name="Текст 2"/>
          <p:cNvSpPr>
            <a:spLocks noGrp="1"/>
          </p:cNvSpPr>
          <p:nvPr>
            <p:ph type="body" idx="1"/>
          </p:nvPr>
        </p:nvSpPr>
        <p:spPr>
          <a:xfrm>
            <a:off x="533399" y="762000"/>
            <a:ext cx="8077200" cy="4924425"/>
          </a:xfrm>
        </p:spPr>
        <p:txBody>
          <a:bodyPr/>
          <a:lstStyle/>
          <a:p>
            <a:r>
              <a:rPr lang="ru-RU" b="1" dirty="0">
                <a:solidFill>
                  <a:srgbClr val="111111"/>
                </a:solidFill>
                <a:latin typeface="Times New Roman" pitchFamily="18" charset="0"/>
                <a:cs typeface="Times New Roman" pitchFamily="18" charset="0"/>
              </a:rPr>
              <a:t>Поименные списки работников по Приказу №29н </a:t>
            </a:r>
            <a:endParaRPr lang="ru-RU" b="1" dirty="0" smtClean="0">
              <a:solidFill>
                <a:srgbClr val="111111"/>
              </a:solidFill>
              <a:latin typeface="Times New Roman" pitchFamily="18" charset="0"/>
              <a:cs typeface="Times New Roman" pitchFamily="18" charset="0"/>
            </a:endParaRPr>
          </a:p>
          <a:p>
            <a:r>
              <a:rPr lang="ru-RU" dirty="0" smtClean="0">
                <a:solidFill>
                  <a:srgbClr val="111111"/>
                </a:solidFill>
                <a:latin typeface="Times New Roman" pitchFamily="18" charset="0"/>
                <a:cs typeface="Times New Roman" pitchFamily="18" charset="0"/>
              </a:rPr>
              <a:t>После </a:t>
            </a:r>
            <a:r>
              <a:rPr lang="ru-RU" dirty="0">
                <a:solidFill>
                  <a:srgbClr val="111111"/>
                </a:solidFill>
                <a:latin typeface="Times New Roman" pitchFamily="18" charset="0"/>
                <a:cs typeface="Times New Roman" pitchFamily="18" charset="0"/>
              </a:rPr>
              <a:t>того, как работодатель определился со списком должностей, которые подлежат периодическому медицинскому осмотру, ему нужно подготовить поименные списки работников. Они содержат: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фамилию</a:t>
            </a:r>
            <a:r>
              <a:rPr lang="ru-RU" dirty="0">
                <a:solidFill>
                  <a:srgbClr val="111111"/>
                </a:solidFill>
                <a:latin typeface="Times New Roman" pitchFamily="18" charset="0"/>
                <a:cs typeface="Times New Roman" pitchFamily="18" charset="0"/>
              </a:rPr>
              <a:t>, имя, отчество работника;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его </a:t>
            </a:r>
            <a:r>
              <a:rPr lang="ru-RU" dirty="0">
                <a:solidFill>
                  <a:srgbClr val="111111"/>
                </a:solidFill>
                <a:latin typeface="Times New Roman" pitchFamily="18" charset="0"/>
                <a:cs typeface="Times New Roman" pitchFamily="18" charset="0"/>
              </a:rPr>
              <a:t>профессию (должность);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стаж </a:t>
            </a:r>
            <a:r>
              <a:rPr lang="ru-RU" dirty="0">
                <a:solidFill>
                  <a:srgbClr val="111111"/>
                </a:solidFill>
                <a:latin typeface="Times New Roman" pitchFamily="18" charset="0"/>
                <a:cs typeface="Times New Roman" pitchFamily="18" charset="0"/>
              </a:rPr>
              <a:t>работы в определенной должности;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наименование </a:t>
            </a:r>
            <a:r>
              <a:rPr lang="ru-RU" dirty="0">
                <a:solidFill>
                  <a:srgbClr val="111111"/>
                </a:solidFill>
                <a:latin typeface="Times New Roman" pitchFamily="18" charset="0"/>
                <a:cs typeface="Times New Roman" pitchFamily="18" charset="0"/>
              </a:rPr>
              <a:t>структурного подразделения работодателя; </a:t>
            </a:r>
            <a:endParaRPr lang="ru-RU" dirty="0" smtClean="0">
              <a:solidFill>
                <a:srgbClr val="111111"/>
              </a:solidFill>
              <a:latin typeface="Times New Roman" pitchFamily="18" charset="0"/>
              <a:cs typeface="Times New Roman" pitchFamily="18" charset="0"/>
            </a:endParaRPr>
          </a:p>
          <a:p>
            <a:pPr marL="342900" indent="-342900">
              <a:buFont typeface="Arial" pitchFamily="34" charset="0"/>
              <a:buChar char="•"/>
            </a:pPr>
            <a:r>
              <a:rPr lang="ru-RU" dirty="0" smtClean="0">
                <a:solidFill>
                  <a:srgbClr val="111111"/>
                </a:solidFill>
                <a:latin typeface="Times New Roman" pitchFamily="18" charset="0"/>
                <a:cs typeface="Times New Roman" pitchFamily="18" charset="0"/>
              </a:rPr>
              <a:t>наименование </a:t>
            </a:r>
            <a:r>
              <a:rPr lang="ru-RU" dirty="0">
                <a:solidFill>
                  <a:srgbClr val="111111"/>
                </a:solidFill>
                <a:latin typeface="Times New Roman" pitchFamily="18" charset="0"/>
                <a:cs typeface="Times New Roman" pitchFamily="18" charset="0"/>
              </a:rPr>
              <a:t>вредных производственных факторов или работ</a:t>
            </a:r>
            <a:r>
              <a:rPr lang="ru-RU" dirty="0" smtClean="0">
                <a:solidFill>
                  <a:srgbClr val="111111"/>
                </a:solidFill>
                <a:latin typeface="Times New Roman" pitchFamily="18" charset="0"/>
                <a:cs typeface="Times New Roman" pitchFamily="18" charset="0"/>
              </a:rPr>
              <a:t>.</a:t>
            </a:r>
          </a:p>
          <a:p>
            <a:pPr marL="342900" indent="-342900">
              <a:buFont typeface="Arial" pitchFamily="34" charset="0"/>
              <a:buChar char="•"/>
            </a:pPr>
            <a:endParaRPr lang="ru-RU" dirty="0">
              <a:solidFill>
                <a:srgbClr val="111111"/>
              </a:solidFill>
              <a:latin typeface="Times New Roman" pitchFamily="18" charset="0"/>
              <a:cs typeface="Times New Roman" pitchFamily="18" charset="0"/>
            </a:endParaRPr>
          </a:p>
          <a:p>
            <a:r>
              <a:rPr lang="ru-RU" b="1" dirty="0">
                <a:solidFill>
                  <a:srgbClr val="111111"/>
                </a:solidFill>
                <a:latin typeface="Times New Roman" pitchFamily="18" charset="0"/>
                <a:cs typeface="Times New Roman" pitchFamily="18" charset="0"/>
              </a:rPr>
              <a:t>Форма данного списка в Свердловской области приведена в Приложении N </a:t>
            </a:r>
            <a:r>
              <a:rPr lang="ru-RU" b="1" dirty="0" smtClean="0">
                <a:solidFill>
                  <a:srgbClr val="111111"/>
                </a:solidFill>
                <a:latin typeface="Times New Roman" pitchFamily="18" charset="0"/>
                <a:cs typeface="Times New Roman" pitchFamily="18" charset="0"/>
              </a:rPr>
              <a:t>3 </a:t>
            </a:r>
            <a:r>
              <a:rPr lang="ru-RU" b="1" dirty="0">
                <a:solidFill>
                  <a:srgbClr val="111111"/>
                </a:solidFill>
                <a:latin typeface="Times New Roman" pitchFamily="18" charset="0"/>
                <a:cs typeface="Times New Roman" pitchFamily="18" charset="0"/>
              </a:rPr>
              <a:t>к Приказу Министерства здравоохранения Свердловской области от 31 марта 2021 г. N 633-п</a:t>
            </a:r>
          </a:p>
          <a:p>
            <a:pPr marL="342900" indent="-342900">
              <a:buFont typeface="Arial" pitchFamily="34" charset="0"/>
              <a:buChar char="•"/>
            </a:pPr>
            <a:endParaRPr lang="ru-RU" dirty="0" smtClean="0">
              <a:solidFill>
                <a:srgbClr val="111111"/>
              </a:solidFill>
              <a:latin typeface="Times New Roman" pitchFamily="18" charset="0"/>
              <a:cs typeface="Times New Roman" pitchFamily="18" charset="0"/>
            </a:endParaRPr>
          </a:p>
          <a:p>
            <a:r>
              <a:rPr lang="ru-RU" dirty="0"/>
              <a:t/>
            </a:r>
            <a:br>
              <a:rPr lang="ru-RU" dirty="0"/>
            </a:br>
            <a:endParaRPr lang="ru-RU" dirty="0"/>
          </a:p>
        </p:txBody>
      </p:sp>
    </p:spTree>
    <p:extLst>
      <p:ext uri="{BB962C8B-B14F-4D97-AF65-F5344CB8AC3E}">
        <p14:creationId xmlns:p14="http://schemas.microsoft.com/office/powerpoint/2010/main" val="272308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p:cNvSpPr>
            <a:spLocks noGrp="1"/>
          </p:cNvSpPr>
          <p:nvPr>
            <p:ph type="ctrTitle"/>
          </p:nvPr>
        </p:nvSpPr>
        <p:spPr>
          <a:xfrm>
            <a:off x="685800" y="304800"/>
            <a:ext cx="7829499" cy="430887"/>
          </a:xfrm>
        </p:spPr>
        <p:txBody>
          <a:bodyPr/>
          <a:lstStyle/>
          <a:p>
            <a:pPr algn="ctr"/>
            <a:r>
              <a:rPr lang="ru-RU" sz="2800" dirty="0" smtClean="0">
                <a:solidFill>
                  <a:schemeClr val="accent2">
                    <a:lumMod val="75000"/>
                  </a:schemeClr>
                </a:solidFill>
                <a:latin typeface="Times New Roman" pitchFamily="18" charset="0"/>
                <a:cs typeface="Times New Roman" pitchFamily="18" charset="0"/>
              </a:rPr>
              <a:t>Нормативная база</a:t>
            </a:r>
            <a:endParaRPr lang="ru-RU" sz="2800" dirty="0">
              <a:solidFill>
                <a:schemeClr val="accent2">
                  <a:lumMod val="75000"/>
                </a:schemeClr>
              </a:solidFill>
              <a:latin typeface="Times New Roman" pitchFamily="18" charset="0"/>
              <a:cs typeface="Times New Roman" pitchFamily="18" charset="0"/>
            </a:endParaRPr>
          </a:p>
        </p:txBody>
      </p:sp>
      <p:sp>
        <p:nvSpPr>
          <p:cNvPr id="14" name="Заголовок 10"/>
          <p:cNvSpPr txBox="1">
            <a:spLocks/>
          </p:cNvSpPr>
          <p:nvPr/>
        </p:nvSpPr>
        <p:spPr>
          <a:xfrm>
            <a:off x="852657" y="990600"/>
            <a:ext cx="7829499" cy="6494085"/>
          </a:xfrm>
          <a:prstGeom prst="rect">
            <a:avLst/>
          </a:prstGeom>
        </p:spPr>
        <p:txBody>
          <a:bodyPr wrap="square" lIns="0" tIns="0" rIns="0" bIns="0">
            <a:spAutoFit/>
          </a:bodyPr>
          <a:lstStyle>
            <a:lvl1pPr>
              <a:defRPr sz="3600" b="1" i="0">
                <a:solidFill>
                  <a:schemeClr val="tx1"/>
                </a:solidFill>
                <a:latin typeface="Arial"/>
                <a:ea typeface="+mj-ea"/>
                <a:cs typeface="Arial"/>
              </a:defRPr>
            </a:lvl1pPr>
          </a:lstStyle>
          <a:p>
            <a:pPr marL="342900" indent="-342900">
              <a:buFont typeface="Arial" charset="0"/>
              <a:buChar char="•"/>
            </a:pPr>
            <a:r>
              <a:rPr lang="ru-RU" sz="1800" b="0" dirty="0" smtClean="0">
                <a:latin typeface="Times New Roman" pitchFamily="18" charset="0"/>
                <a:cs typeface="Times New Roman" pitchFamily="18" charset="0"/>
              </a:rPr>
              <a:t>Трудовой </a:t>
            </a:r>
            <a:r>
              <a:rPr lang="ru-RU" sz="1800" b="0" dirty="0">
                <a:latin typeface="Times New Roman" pitchFamily="18" charset="0"/>
                <a:cs typeface="Times New Roman" pitchFamily="18" charset="0"/>
              </a:rPr>
              <a:t>кодекс </a:t>
            </a:r>
            <a:r>
              <a:rPr lang="ru-RU" sz="1800" b="0" dirty="0" smtClean="0">
                <a:latin typeface="Times New Roman" pitchFamily="18" charset="0"/>
                <a:cs typeface="Times New Roman" pitchFamily="18" charset="0"/>
              </a:rPr>
              <a:t>Российской Федерации, Кодекс </a:t>
            </a:r>
            <a:r>
              <a:rPr lang="ru-RU" sz="1800" b="0" dirty="0">
                <a:latin typeface="Times New Roman" pitchFamily="18" charset="0"/>
                <a:cs typeface="Times New Roman" pitchFamily="18" charset="0"/>
              </a:rPr>
              <a:t>РФ от 30.12.2001 N </a:t>
            </a:r>
            <a:r>
              <a:rPr lang="ru-RU" sz="1800" b="0" dirty="0" smtClean="0">
                <a:latin typeface="Times New Roman" pitchFamily="18" charset="0"/>
                <a:cs typeface="Times New Roman" pitchFamily="18" charset="0"/>
              </a:rPr>
              <a:t>197-ФЗ</a:t>
            </a:r>
          </a:p>
          <a:p>
            <a:pPr marL="342900" indent="-342900">
              <a:buFont typeface="Arial" charset="0"/>
              <a:buChar char="•"/>
            </a:pPr>
            <a:r>
              <a:rPr lang="ru-RU" sz="1800" b="0" dirty="0">
                <a:latin typeface="Times New Roman" pitchFamily="18" charset="0"/>
                <a:cs typeface="Times New Roman" pitchFamily="18" charset="0"/>
              </a:rPr>
              <a:t>ФЗ-323 от 21.11.2011 года «Об основах охраны здоровья граждан в РФ»</a:t>
            </a:r>
            <a:endParaRPr lang="ru-RU" sz="1800" b="0" dirty="0" smtClean="0">
              <a:latin typeface="Times New Roman" pitchFamily="18" charset="0"/>
              <a:cs typeface="Times New Roman" pitchFamily="18" charset="0"/>
            </a:endParaRPr>
          </a:p>
          <a:p>
            <a:pPr marL="342900" indent="-342900">
              <a:buFont typeface="Arial" charset="0"/>
              <a:buChar char="•"/>
            </a:pPr>
            <a:r>
              <a:rPr lang="ru-RU" sz="1800" b="0" dirty="0" smtClean="0">
                <a:latin typeface="Times New Roman" pitchFamily="18" charset="0"/>
                <a:cs typeface="Times New Roman" pitchFamily="18" charset="0"/>
              </a:rPr>
              <a:t>Приказ Минздрава РФ от </a:t>
            </a:r>
            <a:r>
              <a:rPr lang="ru-RU" sz="1800" b="0" dirty="0">
                <a:latin typeface="Times New Roman" pitchFamily="18" charset="0"/>
                <a:cs typeface="Times New Roman" pitchFamily="18" charset="0"/>
              </a:rPr>
              <a:t>28 января 2021 г. N </a:t>
            </a:r>
            <a:r>
              <a:rPr lang="ru-RU" sz="1800" b="0" dirty="0" smtClean="0">
                <a:latin typeface="Times New Roman" pitchFamily="18" charset="0"/>
                <a:cs typeface="Times New Roman" pitchFamily="18" charset="0"/>
              </a:rPr>
              <a:t>29н «Об утверждении порядка проведения обязательных предварительных и периодических медицинских осмотров работников, предусмотренных частью четвертой статьи 213 Трудового кодекса Российской Федерации, перечня медицинских противопоказаний к осуществлению работ с вредными и (или) опасными производственными факторами, а также работам, при выполнении которых проводятся обязательные предварительные и периодические медицинские осмотры»</a:t>
            </a:r>
          </a:p>
          <a:p>
            <a:pPr marL="342900" indent="-342900">
              <a:buFont typeface="Arial" charset="0"/>
              <a:buChar char="•"/>
            </a:pPr>
            <a:r>
              <a:rPr lang="ru-RU" sz="1800" b="0" dirty="0">
                <a:latin typeface="Times New Roman" pitchFamily="18" charset="0"/>
                <a:cs typeface="Times New Roman" pitchFamily="18" charset="0"/>
              </a:rPr>
              <a:t>Приказ Минтруда РФ N 988н, Минздрава РФ N 1420н от 31 декабря 2020 года «Об утверждении перечня вредных и (или) опасных производственных факторов и работ, при выполнении которых проводятся обязательные предварительные медицинские осмотры при поступлении на работу и периодические медицинские осмотры</a:t>
            </a:r>
            <a:r>
              <a:rPr lang="ru-RU" sz="1800" b="0" dirty="0" smtClean="0">
                <a:latin typeface="Times New Roman" pitchFamily="18" charset="0"/>
                <a:cs typeface="Times New Roman" pitchFamily="18" charset="0"/>
              </a:rPr>
              <a:t>»</a:t>
            </a:r>
          </a:p>
          <a:p>
            <a:pPr marL="342900" indent="-342900">
              <a:buFont typeface="Arial" charset="0"/>
              <a:buChar char="•"/>
            </a:pPr>
            <a:r>
              <a:rPr lang="ru-RU" sz="1800" b="0" dirty="0">
                <a:latin typeface="Times New Roman" pitchFamily="18" charset="0"/>
                <a:cs typeface="Times New Roman" pitchFamily="18" charset="0"/>
              </a:rPr>
              <a:t>Приказ Минздрава СО от 31 марта 2021 г. N 633-п «О совершенствовании системы организации и проведения обязательных предварительных и периодических медицинских осмотров (обследований) работников свердловской области»</a:t>
            </a:r>
            <a:endParaRPr lang="ru-RU" sz="1800" b="0" dirty="0" smtClean="0">
              <a:latin typeface="Times New Roman" pitchFamily="18" charset="0"/>
              <a:cs typeface="Times New Roman" pitchFamily="18" charset="0"/>
            </a:endParaRPr>
          </a:p>
          <a:p>
            <a:pPr marL="342900" indent="-342900">
              <a:buFont typeface="Arial" charset="0"/>
              <a:buChar char="•"/>
            </a:pPr>
            <a:endParaRPr lang="ru-RU" sz="2000" b="0" dirty="0" smtClean="0">
              <a:latin typeface="Times New Roman" pitchFamily="18" charset="0"/>
              <a:cs typeface="Times New Roman" pitchFamily="18" charset="0"/>
            </a:endParaRPr>
          </a:p>
          <a:p>
            <a:pPr marL="342900" indent="-342900">
              <a:buFont typeface="Arial" charset="0"/>
              <a:buChar char="•"/>
            </a:pPr>
            <a:endParaRPr lang="ru-RU" sz="2000" b="0" dirty="0" smtClean="0">
              <a:latin typeface="Times New Roman" pitchFamily="18" charset="0"/>
              <a:cs typeface="Times New Roman" pitchFamily="18" charset="0"/>
            </a:endParaRPr>
          </a:p>
          <a:p>
            <a:pPr marL="342900" indent="-342900">
              <a:buFont typeface="Arial" charset="0"/>
              <a:buChar char="•"/>
            </a:pPr>
            <a:endParaRPr lang="ru-RU" sz="2000" b="0" dirty="0" smtClean="0">
              <a:latin typeface="Times New Roman" pitchFamily="18" charset="0"/>
              <a:cs typeface="Times New Roman" pitchFamily="18" charset="0"/>
            </a:endParaRPr>
          </a:p>
          <a:p>
            <a:endParaRPr lang="ru-RU"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4024039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934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3899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smtClean="0">
                <a:solidFill>
                  <a:schemeClr val="accent2">
                    <a:lumMod val="75000"/>
                  </a:schemeClr>
                </a:solidFill>
                <a:latin typeface="Times New Roman" pitchFamily="18" charset="0"/>
                <a:cs typeface="Times New Roman" pitchFamily="18" charset="0"/>
              </a:rPr>
              <a:t>Направление документов в Роспотребнадзор и ЛПУ</a:t>
            </a:r>
            <a:endParaRPr lang="ru-RU" dirty="0"/>
          </a:p>
        </p:txBody>
      </p:sp>
      <p:sp>
        <p:nvSpPr>
          <p:cNvPr id="3" name="Текст 2"/>
          <p:cNvSpPr>
            <a:spLocks noGrp="1"/>
          </p:cNvSpPr>
          <p:nvPr>
            <p:ph type="body" idx="1"/>
          </p:nvPr>
        </p:nvSpPr>
        <p:spPr>
          <a:xfrm>
            <a:off x="533400" y="1219200"/>
            <a:ext cx="8077200" cy="5232202"/>
          </a:xfrm>
        </p:spPr>
        <p:txBody>
          <a:bodyPr/>
          <a:lstStyle/>
          <a:p>
            <a:r>
              <a:rPr lang="ru-RU" dirty="0" smtClean="0">
                <a:latin typeface="Times New Roman" pitchFamily="18" charset="0"/>
                <a:cs typeface="Times New Roman" pitchFamily="18" charset="0"/>
              </a:rPr>
              <a:t>Вышеуказанные </a:t>
            </a:r>
            <a:r>
              <a:rPr lang="ru-RU" dirty="0">
                <a:latin typeface="Times New Roman" pitchFamily="18" charset="0"/>
                <a:cs typeface="Times New Roman" pitchFamily="18" charset="0"/>
              </a:rPr>
              <a:t>списки (приложения N 2, N 3), разработанные и утвержденные работодателем, </a:t>
            </a:r>
            <a:r>
              <a:rPr lang="ru-RU" b="1" dirty="0">
                <a:latin typeface="Times New Roman" pitchFamily="18" charset="0"/>
                <a:cs typeface="Times New Roman" pitchFamily="18" charset="0"/>
              </a:rPr>
              <a:t>в 10-дневный срок направляются в Территориальные отделы Управления Федеральной службы по надзору в сфере защиты прав потребителей и благополучия человека по Свердловской области</a:t>
            </a:r>
            <a:r>
              <a:rPr lang="ru-RU" dirty="0">
                <a:latin typeface="Times New Roman" pitchFamily="18" charset="0"/>
                <a:cs typeface="Times New Roman" pitchFamily="18" charset="0"/>
              </a:rPr>
              <a:t> (далее - Управление Роспотребнадзора по Свердловской области). Управление Роспотребнадзора по Свердловской области проводит оценку обоснованности, полноты и достоверности информации, включенной в списки контингентов и поименные списки</a:t>
            </a:r>
            <a:r>
              <a:rPr lang="ru-RU" dirty="0" smtClean="0">
                <a:latin typeface="Times New Roman" pitchFamily="18" charset="0"/>
                <a:cs typeface="Times New Roman" pitchFamily="18" charset="0"/>
              </a:rPr>
              <a:t>.</a:t>
            </a:r>
          </a:p>
          <a:p>
            <a:endParaRPr lang="ru-RU"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Списки направляются в Роспотребнадзор ДО заключения </a:t>
            </a:r>
            <a:r>
              <a:rPr lang="ru-RU" b="1" dirty="0">
                <a:latin typeface="Times New Roman" pitchFamily="18" charset="0"/>
                <a:cs typeface="Times New Roman" pitchFamily="18" charset="0"/>
              </a:rPr>
              <a:t>договора с ЛПУ и направления работников на медицинский </a:t>
            </a:r>
            <a:r>
              <a:rPr lang="ru-RU" b="1" dirty="0" smtClean="0">
                <a:latin typeface="Times New Roman" pitchFamily="18" charset="0"/>
                <a:cs typeface="Times New Roman" pitchFamily="18" charset="0"/>
              </a:rPr>
              <a:t>осмотр.</a:t>
            </a:r>
            <a:endParaRPr lang="ru-RU" b="1" dirty="0">
              <a:latin typeface="Times New Roman" pitchFamily="18" charset="0"/>
              <a:cs typeface="Times New Roman" pitchFamily="18" charset="0"/>
            </a:endParaRPr>
          </a:p>
          <a:p>
            <a:endParaRPr lang="ru-RU" dirty="0">
              <a:latin typeface="Times New Roman" pitchFamily="18" charset="0"/>
              <a:cs typeface="Times New Roman" pitchFamily="18" charset="0"/>
            </a:endParaRPr>
          </a:p>
          <a:p>
            <a:r>
              <a:rPr lang="ru-RU" b="1" dirty="0" smtClean="0">
                <a:latin typeface="Times New Roman" pitchFamily="18" charset="0"/>
                <a:cs typeface="Times New Roman" pitchFamily="18" charset="0"/>
              </a:rPr>
              <a:t>Не </a:t>
            </a:r>
            <a:r>
              <a:rPr lang="ru-RU" b="1" dirty="0">
                <a:latin typeface="Times New Roman" pitchFamily="18" charset="0"/>
                <a:cs typeface="Times New Roman" pitchFamily="18" charset="0"/>
              </a:rPr>
              <a:t>позднее чем за 2 месяца</a:t>
            </a:r>
            <a:r>
              <a:rPr lang="ru-RU" dirty="0">
                <a:latin typeface="Times New Roman" pitchFamily="18" charset="0"/>
                <a:cs typeface="Times New Roman" pitchFamily="18" charset="0"/>
              </a:rPr>
              <a:t> до согласованной с медицинской организацией датой начала проведения ПМО работодатель </a:t>
            </a:r>
            <a:r>
              <a:rPr lang="ru-RU" b="1" dirty="0">
                <a:latin typeface="Times New Roman" pitchFamily="18" charset="0"/>
                <a:cs typeface="Times New Roman" pitchFamily="18" charset="0"/>
              </a:rPr>
              <a:t>направляет в медицинскую организацию</a:t>
            </a:r>
            <a:r>
              <a:rPr lang="ru-RU" dirty="0">
                <a:latin typeface="Times New Roman" pitchFamily="18" charset="0"/>
                <a:cs typeface="Times New Roman" pitchFamily="18" charset="0"/>
              </a:rPr>
              <a:t> поименный список лиц, подлежащих периодическим медицинским осмотрам, и поименные списки для составления договора на проведение ПМО.</a:t>
            </a:r>
          </a:p>
        </p:txBody>
      </p:sp>
    </p:spTree>
    <p:extLst>
      <p:ext uri="{BB962C8B-B14F-4D97-AF65-F5344CB8AC3E}">
        <p14:creationId xmlns:p14="http://schemas.microsoft.com/office/powerpoint/2010/main" val="3742854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smtClean="0">
                <a:solidFill>
                  <a:schemeClr val="accent2">
                    <a:lumMod val="75000"/>
                  </a:schemeClr>
                </a:solidFill>
                <a:latin typeface="Times New Roman" pitchFamily="18" charset="0"/>
                <a:cs typeface="Times New Roman" pitchFamily="18" charset="0"/>
              </a:rPr>
              <a:t>Частота периодических медицинских осмотров</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609600" y="914400"/>
            <a:ext cx="8077200" cy="4985980"/>
          </a:xfrm>
        </p:spPr>
        <p:txBody>
          <a:bodyPr/>
          <a:lstStyle/>
          <a:p>
            <a:r>
              <a:rPr lang="ru-RU" sz="1800" dirty="0">
                <a:latin typeface="Times New Roman" pitchFamily="18" charset="0"/>
                <a:cs typeface="Times New Roman" pitchFamily="18" charset="0"/>
              </a:rPr>
              <a:t>Периодичность проведения периодических медосмотров зависит от типа вредных или опасных производственных факторов, которые влияют на работника или видов работ. Чем более сильным и вредным считается воздействие фактора, тем чаще проверяют здоровье работника</a:t>
            </a:r>
            <a:r>
              <a:rPr lang="ru-RU" sz="1800" dirty="0" smtClean="0">
                <a:latin typeface="Times New Roman" pitchFamily="18" charset="0"/>
                <a:cs typeface="Times New Roman" pitchFamily="18" charset="0"/>
              </a:rPr>
              <a:t>.</a:t>
            </a:r>
          </a:p>
          <a:p>
            <a:r>
              <a:rPr lang="ru-RU" sz="1800" dirty="0" smtClean="0">
                <a:latin typeface="Times New Roman" pitchFamily="18" charset="0"/>
                <a:cs typeface="Times New Roman" pitchFamily="18" charset="0"/>
              </a:rPr>
              <a:t>При </a:t>
            </a:r>
            <a:r>
              <a:rPr lang="ru-RU" sz="1800" dirty="0">
                <a:latin typeface="Times New Roman" pitchFamily="18" charset="0"/>
                <a:cs typeface="Times New Roman" pitchFamily="18" charset="0"/>
              </a:rPr>
              <a:t>этом работники в возрасте до 21 года, на которые воздействуют вредные (опасные) факторы  обязаны проходить периодические осмотры ежегодно. Новый приказ содержит указание на сроки проведения периодических осмотров. Итак, кто из работников должен проходить осмотр ежегодно. Таких сотрудников – большинство. В перечень вошли работники: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медицинских </a:t>
            </a:r>
            <a:r>
              <a:rPr lang="ru-RU" sz="1800" dirty="0">
                <a:latin typeface="Times New Roman" pitchFamily="18" charset="0"/>
                <a:cs typeface="Times New Roman" pitchFamily="18" charset="0"/>
              </a:rPr>
              <a:t>организаций;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сферы </a:t>
            </a:r>
            <a:r>
              <a:rPr lang="ru-RU" sz="1800" dirty="0">
                <a:latin typeface="Times New Roman" pitchFamily="18" charset="0"/>
                <a:cs typeface="Times New Roman" pitchFamily="18" charset="0"/>
              </a:rPr>
              <a:t>бытовых услуг;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образовательной </a:t>
            </a:r>
            <a:r>
              <a:rPr lang="ru-RU" sz="1800" dirty="0">
                <a:latin typeface="Times New Roman" pitchFamily="18" charset="0"/>
                <a:cs typeface="Times New Roman" pitchFamily="18" charset="0"/>
              </a:rPr>
              <a:t>сферы;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водопроводных </a:t>
            </a:r>
            <a:r>
              <a:rPr lang="ru-RU" sz="1800" dirty="0">
                <a:latin typeface="Times New Roman" pitchFamily="18" charset="0"/>
                <a:cs typeface="Times New Roman" pitchFamily="18" charset="0"/>
              </a:rPr>
              <a:t>сооружений;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контактирующие </a:t>
            </a:r>
            <a:r>
              <a:rPr lang="ru-RU" sz="1800" dirty="0">
                <a:latin typeface="Times New Roman" pitchFamily="18" charset="0"/>
                <a:cs typeface="Times New Roman" pitchFamily="18" charset="0"/>
              </a:rPr>
              <a:t>с пищевыми продуктами;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работы</a:t>
            </a:r>
            <a:r>
              <a:rPr lang="ru-RU" sz="1800" dirty="0">
                <a:latin typeface="Times New Roman" pitchFamily="18" charset="0"/>
                <a:cs typeface="Times New Roman" pitchFamily="18" charset="0"/>
              </a:rPr>
              <a:t>, при которых разрешено ношение оружия;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работы </a:t>
            </a:r>
            <a:r>
              <a:rPr lang="ru-RU" sz="1800" dirty="0">
                <a:latin typeface="Times New Roman" pitchFamily="18" charset="0"/>
                <a:cs typeface="Times New Roman" pitchFamily="18" charset="0"/>
              </a:rPr>
              <a:t>на высоте; подземные работы;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лифтеры</a:t>
            </a:r>
            <a:r>
              <a:rPr lang="ru-RU" sz="1800" dirty="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a:p>
            <a:pPr marL="285750" indent="-285750">
              <a:buFont typeface="Arial" pitchFamily="34" charset="0"/>
              <a:buChar char="•"/>
            </a:pPr>
            <a:r>
              <a:rPr lang="ru-RU" sz="1800" dirty="0" smtClean="0">
                <a:latin typeface="Times New Roman" pitchFamily="18" charset="0"/>
                <a:cs typeface="Times New Roman" pitchFamily="18" charset="0"/>
              </a:rPr>
              <a:t>крановщики </a:t>
            </a:r>
            <a:r>
              <a:rPr lang="ru-RU" sz="1800" dirty="0">
                <a:latin typeface="Times New Roman" pitchFamily="18" charset="0"/>
                <a:cs typeface="Times New Roman" pitchFamily="18" charset="0"/>
              </a:rPr>
              <a:t>и машинисты и пр</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1312767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a:t>
            </a:r>
            <a:r>
              <a:rPr lang="ru-RU" dirty="0" smtClean="0">
                <a:solidFill>
                  <a:schemeClr val="accent2">
                    <a:lumMod val="75000"/>
                  </a:schemeClr>
                </a:solidFill>
                <a:latin typeface="Times New Roman" pitchFamily="18" charset="0"/>
                <a:cs typeface="Times New Roman" pitchFamily="18" charset="0"/>
              </a:rPr>
              <a:t>периодического медицинского осмотра</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1219200"/>
            <a:ext cx="8077200" cy="5539978"/>
          </a:xfrm>
        </p:spPr>
        <p:txBody>
          <a:bodyPr/>
          <a:lstStyle/>
          <a:p>
            <a:r>
              <a:rPr lang="ru-RU" sz="1800" b="1" dirty="0" smtClean="0">
                <a:latin typeface="Times New Roman" pitchFamily="18" charset="0"/>
                <a:cs typeface="Times New Roman" pitchFamily="18" charset="0"/>
              </a:rPr>
              <a:t>Со </a:t>
            </a:r>
            <a:r>
              <a:rPr lang="ru-RU" sz="1800" b="1" dirty="0">
                <a:latin typeface="Times New Roman" pitchFamily="18" charset="0"/>
                <a:cs typeface="Times New Roman" pitchFamily="18" charset="0"/>
              </a:rPr>
              <a:t>стороны работодателя </a:t>
            </a:r>
            <a:r>
              <a:rPr lang="ru-RU" sz="1800" dirty="0">
                <a:latin typeface="Times New Roman" pitchFamily="18" charset="0"/>
                <a:cs typeface="Times New Roman" pitchFamily="18" charset="0"/>
              </a:rPr>
              <a:t>процесс проведения периодического медицинского осмотра состоит из следующих этапов: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1. Подготовка </a:t>
            </a:r>
            <a:r>
              <a:rPr lang="ru-RU" sz="1800" dirty="0">
                <a:latin typeface="Times New Roman" pitchFamily="18" charset="0"/>
                <a:cs typeface="Times New Roman" pitchFamily="18" charset="0"/>
              </a:rPr>
              <a:t>и утверждение списка работников, которые подлежат периодическому медицинскому осмотру.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2. Разработка </a:t>
            </a:r>
            <a:r>
              <a:rPr lang="ru-RU" sz="1800" dirty="0">
                <a:latin typeface="Times New Roman" pitchFamily="18" charset="0"/>
                <a:cs typeface="Times New Roman" pitchFamily="18" charset="0"/>
              </a:rPr>
              <a:t>и утверждение поименных списков работников, которых нужно направить на медосмотр.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3. Направление в 10-ти </a:t>
            </a:r>
            <a:r>
              <a:rPr lang="ru-RU" sz="1800" dirty="0" err="1" smtClean="0">
                <a:latin typeface="Times New Roman" pitchFamily="18" charset="0"/>
                <a:cs typeface="Times New Roman" pitchFamily="18" charset="0"/>
              </a:rPr>
              <a:t>дневный</a:t>
            </a:r>
            <a:r>
              <a:rPr lang="ru-RU" sz="1800" dirty="0" smtClean="0">
                <a:latin typeface="Times New Roman" pitchFamily="18" charset="0"/>
                <a:cs typeface="Times New Roman" pitchFamily="18" charset="0"/>
              </a:rPr>
              <a:t> срок с момента утверждения работодателем вышеуказанных списков в Территориальный отдел Управления Роспотребнадзора по Свердловской области.</a:t>
            </a:r>
          </a:p>
          <a:p>
            <a:r>
              <a:rPr lang="ru-RU" sz="1800" dirty="0" smtClean="0">
                <a:latin typeface="Times New Roman" pitchFamily="18" charset="0"/>
                <a:cs typeface="Times New Roman" pitchFamily="18" charset="0"/>
              </a:rPr>
              <a:t>4. Заключение </a:t>
            </a:r>
            <a:r>
              <a:rPr lang="ru-RU" sz="1800" dirty="0">
                <a:latin typeface="Times New Roman" pitchFamily="18" charset="0"/>
                <a:cs typeface="Times New Roman" pitchFamily="18" charset="0"/>
              </a:rPr>
              <a:t>договора с медицинской организацией. Договор необходимо заключить до того, как работники будут направлены на медосмотр (п.38, 39 Приказа №29н).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5. Отправка </a:t>
            </a:r>
            <a:r>
              <a:rPr lang="ru-RU" sz="1800" dirty="0">
                <a:latin typeface="Times New Roman" pitchFamily="18" charset="0"/>
                <a:cs typeface="Times New Roman" pitchFamily="18" charset="0"/>
              </a:rPr>
              <a:t>поименных списков в медицинскую организацию. После утверждения поименных списков работодателем они не позднее, чем за 2 месяца до проведения периодического осмотра направляются в медицинскую организацию</a:t>
            </a:r>
            <a:r>
              <a:rPr lang="ru-RU" sz="1800" dirty="0" smtClean="0">
                <a:latin typeface="Times New Roman" pitchFamily="18" charset="0"/>
                <a:cs typeface="Times New Roman" pitchFamily="18" charset="0"/>
              </a:rPr>
              <a:t>.</a:t>
            </a:r>
          </a:p>
          <a:p>
            <a:r>
              <a:rPr lang="ru-RU" sz="1800" dirty="0" smtClean="0">
                <a:latin typeface="Times New Roman" pitchFamily="18" charset="0"/>
                <a:cs typeface="Times New Roman" pitchFamily="18" charset="0"/>
              </a:rPr>
              <a:t>6. Согласование </a:t>
            </a:r>
            <a:r>
              <a:rPr lang="ru-RU" sz="1800" dirty="0">
                <a:latin typeface="Times New Roman" pitchFamily="18" charset="0"/>
                <a:cs typeface="Times New Roman" pitchFamily="18" charset="0"/>
              </a:rPr>
              <a:t>календарного плана и заключение договора с медицинской организацией. После получения поименного списка у медицинской организации будет 10 дней для подготовки календарного плана на проведение медосмотра. (п.26 Приказа №29н). </a:t>
            </a:r>
          </a:p>
        </p:txBody>
      </p:sp>
    </p:spTree>
    <p:extLst>
      <p:ext uri="{BB962C8B-B14F-4D97-AF65-F5344CB8AC3E}">
        <p14:creationId xmlns:p14="http://schemas.microsoft.com/office/powerpoint/2010/main" val="3935646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периодического медицинского осмотра</a:t>
            </a:r>
            <a:endParaRPr lang="ru-RU" dirty="0"/>
          </a:p>
        </p:txBody>
      </p:sp>
      <p:sp>
        <p:nvSpPr>
          <p:cNvPr id="3" name="Текст 2"/>
          <p:cNvSpPr>
            <a:spLocks noGrp="1"/>
          </p:cNvSpPr>
          <p:nvPr>
            <p:ph type="body" idx="1"/>
          </p:nvPr>
        </p:nvSpPr>
        <p:spPr>
          <a:xfrm>
            <a:off x="533399" y="1562455"/>
            <a:ext cx="8077200" cy="4185761"/>
          </a:xfrm>
        </p:spPr>
        <p:txBody>
          <a:bodyPr/>
          <a:lstStyle/>
          <a:p>
            <a:pPr lvl="0"/>
            <a:r>
              <a:rPr lang="ru-RU" sz="1800" b="1" dirty="0" smtClean="0">
                <a:latin typeface="Times New Roman" pitchFamily="18" charset="0"/>
                <a:cs typeface="Times New Roman" pitchFamily="18" charset="0"/>
              </a:rPr>
              <a:t>Со стороны работодателя</a:t>
            </a:r>
          </a:p>
          <a:p>
            <a:pPr lvl="0"/>
            <a:r>
              <a:rPr lang="ru-RU" sz="1800" dirty="0" smtClean="0">
                <a:latin typeface="Times New Roman" pitchFamily="18" charset="0"/>
                <a:cs typeface="Times New Roman" pitchFamily="18" charset="0"/>
              </a:rPr>
              <a:t>7. В </a:t>
            </a:r>
            <a:r>
              <a:rPr lang="ru-RU" sz="1800" dirty="0" err="1">
                <a:latin typeface="Times New Roman" pitchFamily="18" charset="0"/>
                <a:cs typeface="Times New Roman" pitchFamily="18" charset="0"/>
              </a:rPr>
              <a:t>медорганизации</a:t>
            </a:r>
            <a:r>
              <a:rPr lang="ru-RU" sz="1800" dirty="0">
                <a:latin typeface="Times New Roman" pitchFamily="18" charset="0"/>
                <a:cs typeface="Times New Roman" pitchFamily="18" charset="0"/>
              </a:rPr>
              <a:t> оформляют медкарту пациентов и приступают к формированию врачебной комиссии. В задачи медицинской организации входит также определение круга врачей-специалистов, которых нужно привлечь для проведения осмотра, а также объемы необходимых лабораторных и функциональных обследований. </a:t>
            </a:r>
            <a:endParaRPr lang="ru-RU" sz="1800" dirty="0" smtClean="0">
              <a:latin typeface="Times New Roman" pitchFamily="18" charset="0"/>
              <a:cs typeface="Times New Roman" pitchFamily="18" charset="0"/>
            </a:endParaRPr>
          </a:p>
          <a:p>
            <a:pPr lvl="0"/>
            <a:r>
              <a:rPr lang="ru-RU" sz="1800" dirty="0" smtClean="0">
                <a:latin typeface="Times New Roman" pitchFamily="18" charset="0"/>
                <a:cs typeface="Times New Roman" pitchFamily="18" charset="0"/>
              </a:rPr>
              <a:t>8. Ознакомление </a:t>
            </a:r>
            <a:r>
              <a:rPr lang="ru-RU" sz="1800" dirty="0">
                <a:latin typeface="Times New Roman" pitchFamily="18" charset="0"/>
                <a:cs typeface="Times New Roman" pitchFamily="18" charset="0"/>
              </a:rPr>
              <a:t>работников с календарным планом. Когда работодатель согласовал и утвердил календарный план, он знакомит с ним работников (не позднее чем за 10 дней до даты медосмотра). </a:t>
            </a:r>
            <a:endParaRPr lang="ru-RU" sz="1800" dirty="0" smtClean="0">
              <a:latin typeface="Times New Roman" pitchFamily="18" charset="0"/>
              <a:cs typeface="Times New Roman" pitchFamily="18" charset="0"/>
            </a:endParaRPr>
          </a:p>
          <a:p>
            <a:pPr lvl="0"/>
            <a:r>
              <a:rPr lang="ru-RU" sz="1800" dirty="0" smtClean="0">
                <a:latin typeface="Times New Roman" pitchFamily="18" charset="0"/>
                <a:cs typeface="Times New Roman" pitchFamily="18" charset="0"/>
              </a:rPr>
              <a:t>9. Выдача </a:t>
            </a:r>
            <a:r>
              <a:rPr lang="ru-RU" sz="1800" dirty="0">
                <a:latin typeface="Times New Roman" pitchFamily="18" charset="0"/>
                <a:cs typeface="Times New Roman" pitchFamily="18" charset="0"/>
              </a:rPr>
              <a:t>работнику направления на прохождение периодического осмотра</a:t>
            </a:r>
            <a:r>
              <a:rPr lang="ru-RU" sz="1800" dirty="0" smtClean="0">
                <a:latin typeface="Times New Roman" pitchFamily="18" charset="0"/>
                <a:cs typeface="Times New Roman" pitchFamily="18" charset="0"/>
              </a:rPr>
              <a:t>.</a:t>
            </a:r>
          </a:p>
          <a:p>
            <a:pPr lvl="0"/>
            <a:r>
              <a:rPr lang="ru-RU" sz="1800" dirty="0" smtClean="0">
                <a:latin typeface="Times New Roman" pitchFamily="18" charset="0"/>
                <a:cs typeface="Times New Roman" pitchFamily="18" charset="0"/>
              </a:rPr>
              <a:t>10. Получение </a:t>
            </a:r>
            <a:r>
              <a:rPr lang="ru-RU" sz="1800" dirty="0">
                <a:latin typeface="Times New Roman" pitchFamily="18" charset="0"/>
                <a:cs typeface="Times New Roman" pitchFamily="18" charset="0"/>
              </a:rPr>
              <a:t>от медицинской организации заключения. </a:t>
            </a:r>
            <a:endParaRPr lang="ru-RU" sz="1800" dirty="0" smtClean="0">
              <a:latin typeface="Times New Roman" pitchFamily="18" charset="0"/>
              <a:cs typeface="Times New Roman" pitchFamily="18" charset="0"/>
            </a:endParaRPr>
          </a:p>
          <a:p>
            <a:pPr lvl="0"/>
            <a:r>
              <a:rPr lang="ru-RU" sz="1800" dirty="0" smtClean="0">
                <a:latin typeface="Times New Roman" pitchFamily="18" charset="0"/>
                <a:cs typeface="Times New Roman" pitchFamily="18" charset="0"/>
              </a:rPr>
              <a:t>11. Принятие </a:t>
            </a:r>
            <a:r>
              <a:rPr lang="ru-RU" sz="1800" dirty="0">
                <a:latin typeface="Times New Roman" pitchFamily="18" charset="0"/>
                <a:cs typeface="Times New Roman" pitchFamily="18" charset="0"/>
              </a:rPr>
              <a:t>решения о допуске сотрудника до работы на основании медицинского заключения.</a:t>
            </a:r>
            <a:r>
              <a:rPr lang="ru-RU" sz="1800" dirty="0">
                <a:solidFill>
                  <a:prstClr val="black"/>
                </a:solidFill>
                <a:latin typeface="Times New Roman" pitchFamily="18" charset="0"/>
                <a:cs typeface="Times New Roman" pitchFamily="18" charset="0"/>
              </a:rPr>
              <a:t/>
            </a:r>
            <a:br>
              <a:rPr lang="ru-RU" sz="1800" dirty="0">
                <a:solidFill>
                  <a:prstClr val="black"/>
                </a:solidFill>
                <a:latin typeface="Times New Roman" pitchFamily="18" charset="0"/>
                <a:cs typeface="Times New Roman" pitchFamily="18" charset="0"/>
              </a:rPr>
            </a:br>
            <a:endParaRPr lang="ru-RU" sz="1800" dirty="0">
              <a:solidFill>
                <a:prstClr val="black"/>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443368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периодического медицинского осмотра</a:t>
            </a:r>
            <a:endParaRPr lang="ru-RU" dirty="0"/>
          </a:p>
        </p:txBody>
      </p:sp>
      <p:sp>
        <p:nvSpPr>
          <p:cNvPr id="3" name="Текст 2"/>
          <p:cNvSpPr>
            <a:spLocks noGrp="1"/>
          </p:cNvSpPr>
          <p:nvPr>
            <p:ph type="body" idx="1"/>
          </p:nvPr>
        </p:nvSpPr>
        <p:spPr>
          <a:xfrm>
            <a:off x="533399" y="1143000"/>
            <a:ext cx="8077200" cy="4801314"/>
          </a:xfrm>
        </p:spPr>
        <p:txBody>
          <a:bodyPr/>
          <a:lstStyle/>
          <a:p>
            <a:r>
              <a:rPr lang="ru-RU" sz="2400" dirty="0" smtClean="0">
                <a:latin typeface="Times New Roman" pitchFamily="18" charset="0"/>
                <a:cs typeface="Times New Roman" pitchFamily="18" charset="0"/>
              </a:rPr>
              <a:t>С </a:t>
            </a:r>
            <a:r>
              <a:rPr lang="ru-RU" sz="2400" dirty="0">
                <a:latin typeface="Times New Roman" pitchFamily="18" charset="0"/>
                <a:cs typeface="Times New Roman" pitchFamily="18" charset="0"/>
              </a:rPr>
              <a:t>апреля 2021 года работодатель может организовать работникам диспансеризацию в качестве первого этапа. </a:t>
            </a:r>
            <a:endParaRPr lang="ru-RU"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r>
              <a:rPr lang="ru-RU" sz="2400" dirty="0" smtClean="0">
                <a:latin typeface="Times New Roman" pitchFamily="18" charset="0"/>
                <a:cs typeface="Times New Roman" pitchFamily="18" charset="0"/>
              </a:rPr>
              <a:t>Результаты </a:t>
            </a:r>
            <a:r>
              <a:rPr lang="ru-RU" sz="2400" dirty="0">
                <a:latin typeface="Times New Roman" pitchFamily="18" charset="0"/>
                <a:cs typeface="Times New Roman" pitchFamily="18" charset="0"/>
              </a:rPr>
              <a:t>диспансеризации могут быть переданы комиссии для подготовки заключения по результатам периодического осмотра. </a:t>
            </a:r>
            <a:endParaRPr lang="ru-RU"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r>
              <a:rPr lang="ru-RU" sz="2400" dirty="0" smtClean="0">
                <a:latin typeface="Times New Roman" pitchFamily="18" charset="0"/>
                <a:cs typeface="Times New Roman" pitchFamily="18" charset="0"/>
              </a:rPr>
              <a:t>Если </a:t>
            </a:r>
            <a:r>
              <a:rPr lang="ru-RU" sz="2400" dirty="0">
                <a:latin typeface="Times New Roman" pitchFamily="18" charset="0"/>
                <a:cs typeface="Times New Roman" pitchFamily="18" charset="0"/>
              </a:rPr>
              <a:t>по результатам диспансеризации комиссия не смогла определить профпригодность работника, она выдает ему справку о необходимости </a:t>
            </a:r>
            <a:r>
              <a:rPr lang="ru-RU" sz="2400" dirty="0" err="1">
                <a:latin typeface="Times New Roman" pitchFamily="18" charset="0"/>
                <a:cs typeface="Times New Roman" pitchFamily="18" charset="0"/>
              </a:rPr>
              <a:t>дообследования</a:t>
            </a:r>
            <a:r>
              <a:rPr lang="ru-RU" sz="2400" dirty="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r>
              <a:rPr lang="ru-RU" sz="2400" dirty="0" smtClean="0">
                <a:latin typeface="Times New Roman" pitchFamily="18" charset="0"/>
                <a:cs typeface="Times New Roman" pitchFamily="18" charset="0"/>
              </a:rPr>
              <a:t>Такая </a:t>
            </a:r>
            <a:r>
              <a:rPr lang="ru-RU" sz="2400" dirty="0">
                <a:latin typeface="Times New Roman" pitchFamily="18" charset="0"/>
                <a:cs typeface="Times New Roman" pitchFamily="18" charset="0"/>
              </a:rPr>
              <a:t>справка приравнивается к тому, что работник не прошел медосмотр</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364107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периодического медицинского осмотра</a:t>
            </a:r>
            <a:endParaRPr lang="ru-RU" dirty="0"/>
          </a:p>
        </p:txBody>
      </p:sp>
      <p:sp>
        <p:nvSpPr>
          <p:cNvPr id="3" name="Текст 2"/>
          <p:cNvSpPr>
            <a:spLocks noGrp="1"/>
          </p:cNvSpPr>
          <p:nvPr>
            <p:ph type="body" idx="1"/>
          </p:nvPr>
        </p:nvSpPr>
        <p:spPr>
          <a:xfrm>
            <a:off x="533399" y="1143001"/>
            <a:ext cx="8077200" cy="4154984"/>
          </a:xfrm>
        </p:spPr>
        <p:txBody>
          <a:bodyPr/>
          <a:lstStyle/>
          <a:p>
            <a:r>
              <a:rPr lang="ru-RU" sz="1800" b="1" dirty="0" smtClean="0">
                <a:latin typeface="Times New Roman" pitchFamily="18" charset="0"/>
                <a:cs typeface="Times New Roman" pitchFamily="18" charset="0"/>
              </a:rPr>
              <a:t>Со </a:t>
            </a:r>
            <a:r>
              <a:rPr lang="ru-RU" sz="1800" b="1" dirty="0">
                <a:latin typeface="Times New Roman" pitchFamily="18" charset="0"/>
                <a:cs typeface="Times New Roman" pitchFamily="18" charset="0"/>
              </a:rPr>
              <a:t>стороны работника</a:t>
            </a:r>
            <a:r>
              <a:rPr lang="ru-RU" sz="1800" dirty="0">
                <a:latin typeface="Times New Roman" pitchFamily="18" charset="0"/>
                <a:cs typeface="Times New Roman" pitchFamily="18" charset="0"/>
              </a:rPr>
              <a:t> процесс прохождения периодического медицинского осмотра выглядит следующим образом: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1. Сотрудника </a:t>
            </a:r>
            <a:r>
              <a:rPr lang="ru-RU" sz="1800" dirty="0">
                <a:latin typeface="Times New Roman" pitchFamily="18" charset="0"/>
                <a:cs typeface="Times New Roman" pitchFamily="18" charset="0"/>
              </a:rPr>
              <a:t>знакомят с календарным планом прохождения осмотра. </a:t>
            </a:r>
            <a:r>
              <a:rPr lang="ru-RU" sz="1800" dirty="0" smtClean="0">
                <a:latin typeface="Times New Roman" pitchFamily="18" charset="0"/>
                <a:cs typeface="Times New Roman" pitchFamily="18" charset="0"/>
              </a:rPr>
              <a:t>Работодатель </a:t>
            </a:r>
            <a:r>
              <a:rPr lang="ru-RU" sz="1800" dirty="0">
                <a:latin typeface="Times New Roman" pitchFamily="18" charset="0"/>
                <a:cs typeface="Times New Roman" pitchFamily="18" charset="0"/>
              </a:rPr>
              <a:t>может организовать на предприятии инструктаж по прохождению медосмотра и ознакомить работников с условиями, перечнем документов, способом доехать до медицинского учреждения.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2. Сотрудник </a:t>
            </a:r>
            <a:r>
              <a:rPr lang="ru-RU" sz="1800" dirty="0">
                <a:latin typeface="Times New Roman" pitchFamily="18" charset="0"/>
                <a:cs typeface="Times New Roman" pitchFamily="18" charset="0"/>
              </a:rPr>
              <a:t>получает у работодателя направление на прохождение осмотра.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3. В </a:t>
            </a:r>
            <a:r>
              <a:rPr lang="ru-RU" sz="1800" dirty="0">
                <a:latin typeface="Times New Roman" pitchFamily="18" charset="0"/>
                <a:cs typeface="Times New Roman" pitchFamily="18" charset="0"/>
              </a:rPr>
              <a:t>назначенный день работник приходит в поликлинику (</a:t>
            </a:r>
            <a:r>
              <a:rPr lang="ru-RU" sz="1800" dirty="0" err="1">
                <a:latin typeface="Times New Roman" pitchFamily="18" charset="0"/>
                <a:cs typeface="Times New Roman" pitchFamily="18" charset="0"/>
              </a:rPr>
              <a:t>медцентр</a:t>
            </a:r>
            <a:r>
              <a:rPr lang="ru-RU" sz="1800" dirty="0">
                <a:latin typeface="Times New Roman" pitchFamily="18" charset="0"/>
                <a:cs typeface="Times New Roman" pitchFamily="18" charset="0"/>
              </a:rPr>
              <a:t>) для прохождения обследований.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4. В </a:t>
            </a:r>
            <a:r>
              <a:rPr lang="ru-RU" sz="1800" dirty="0">
                <a:latin typeface="Times New Roman" pitchFamily="18" charset="0"/>
                <a:cs typeface="Times New Roman" pitchFamily="18" charset="0"/>
              </a:rPr>
              <a:t>медицинской организации ему выдают «бегунок» с перечнем специалистов и анализов, которые нужно пройти.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5. После </a:t>
            </a:r>
            <a:r>
              <a:rPr lang="ru-RU" sz="1800" dirty="0">
                <a:latin typeface="Times New Roman" pitchFamily="18" charset="0"/>
                <a:cs typeface="Times New Roman" pitchFamily="18" charset="0"/>
              </a:rPr>
              <a:t>прохождения всех положенных обследований и врачей работнику выдают медицинское заключение. </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6. Если </a:t>
            </a:r>
            <a:r>
              <a:rPr lang="ru-RU" sz="1800" dirty="0">
                <a:latin typeface="Times New Roman" pitchFamily="18" charset="0"/>
                <a:cs typeface="Times New Roman" pitchFamily="18" charset="0"/>
              </a:rPr>
              <a:t>медики вынесли вердикт об отсутствии противопоказаний, то можно продолжать работать на прежней должности</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2690192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smtClean="0">
                <a:solidFill>
                  <a:schemeClr val="accent2">
                    <a:lumMod val="75000"/>
                  </a:schemeClr>
                </a:solidFill>
                <a:latin typeface="Times New Roman" pitchFamily="18" charset="0"/>
                <a:cs typeface="Times New Roman" pitchFamily="18" charset="0"/>
              </a:rPr>
              <a:t>Список использованной литературы</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914401"/>
            <a:ext cx="8077200" cy="2585323"/>
          </a:xfrm>
        </p:spPr>
        <p:txBody>
          <a:bodyPr/>
          <a:lstStyle/>
          <a:p>
            <a:r>
              <a:rPr lang="ru-RU" sz="1600" dirty="0">
                <a:latin typeface="Times New Roman" pitchFamily="18" charset="0"/>
                <a:cs typeface="Times New Roman" pitchFamily="18" charset="0"/>
                <a:hlinkClick r:id="rId2"/>
              </a:rPr>
              <a:t>Трудовой кодекс Российской Федерации, Кодекс РФ от 30.12.2001 N 197-ФЗ</a:t>
            </a:r>
          </a:p>
          <a:p>
            <a:r>
              <a:rPr lang="ru-RU" sz="1600" dirty="0">
                <a:latin typeface="Times New Roman" pitchFamily="18" charset="0"/>
                <a:cs typeface="Times New Roman" pitchFamily="18" charset="0"/>
                <a:hlinkClick r:id="rId2"/>
              </a:rPr>
              <a:t>ФЗ-323 от 21.11.2011 года </a:t>
            </a:r>
            <a:endParaRPr lang="ru-RU" sz="1600" dirty="0" smtClean="0">
              <a:latin typeface="Times New Roman" pitchFamily="18" charset="0"/>
              <a:cs typeface="Times New Roman" pitchFamily="18" charset="0"/>
              <a:hlinkClick r:id="rId2"/>
            </a:endParaRPr>
          </a:p>
          <a:p>
            <a:r>
              <a:rPr lang="ru-RU" sz="1600" dirty="0" smtClean="0">
                <a:latin typeface="Times New Roman" pitchFamily="18" charset="0"/>
                <a:cs typeface="Times New Roman" pitchFamily="18" charset="0"/>
                <a:hlinkClick r:id="rId2"/>
              </a:rPr>
              <a:t>Приказ </a:t>
            </a:r>
            <a:r>
              <a:rPr lang="ru-RU" sz="1600" dirty="0">
                <a:latin typeface="Times New Roman" pitchFamily="18" charset="0"/>
                <a:cs typeface="Times New Roman" pitchFamily="18" charset="0"/>
                <a:hlinkClick r:id="rId2"/>
              </a:rPr>
              <a:t>Минздрава РФ от 28 января 2021 г. N 29н </a:t>
            </a:r>
            <a:endParaRPr lang="ru-RU" sz="1600" dirty="0" smtClean="0">
              <a:latin typeface="Times New Roman" pitchFamily="18" charset="0"/>
              <a:cs typeface="Times New Roman" pitchFamily="18" charset="0"/>
              <a:hlinkClick r:id="rId2"/>
            </a:endParaRPr>
          </a:p>
          <a:p>
            <a:r>
              <a:rPr lang="ru-RU" sz="1600" dirty="0" smtClean="0">
                <a:latin typeface="Times New Roman" pitchFamily="18" charset="0"/>
                <a:cs typeface="Times New Roman" pitchFamily="18" charset="0"/>
                <a:hlinkClick r:id="rId2"/>
              </a:rPr>
              <a:t>Приказ </a:t>
            </a:r>
            <a:r>
              <a:rPr lang="ru-RU" sz="1600" dirty="0">
                <a:latin typeface="Times New Roman" pitchFamily="18" charset="0"/>
                <a:cs typeface="Times New Roman" pitchFamily="18" charset="0"/>
                <a:hlinkClick r:id="rId2"/>
              </a:rPr>
              <a:t>Минтруда РФ N 988н, Минздрава РФ N 1420н от 31 декабря 2020 </a:t>
            </a:r>
            <a:r>
              <a:rPr lang="ru-RU" sz="1600" dirty="0" smtClean="0">
                <a:latin typeface="Times New Roman" pitchFamily="18" charset="0"/>
                <a:cs typeface="Times New Roman" pitchFamily="18" charset="0"/>
                <a:hlinkClick r:id="rId2"/>
              </a:rPr>
              <a:t>года</a:t>
            </a:r>
            <a:endParaRPr lang="ru-RU" sz="1600" dirty="0">
              <a:latin typeface="Times New Roman" pitchFamily="18" charset="0"/>
              <a:cs typeface="Times New Roman" pitchFamily="18" charset="0"/>
              <a:hlinkClick r:id="rId2"/>
            </a:endParaRPr>
          </a:p>
          <a:p>
            <a:r>
              <a:rPr lang="ru-RU" sz="1600" dirty="0">
                <a:latin typeface="Times New Roman" pitchFamily="18" charset="0"/>
                <a:cs typeface="Times New Roman" pitchFamily="18" charset="0"/>
                <a:hlinkClick r:id="rId2"/>
              </a:rPr>
              <a:t>Приказ Минздрава СО от 31 марта 2021 г. N </a:t>
            </a:r>
            <a:r>
              <a:rPr lang="ru-RU" sz="1600" dirty="0" smtClean="0">
                <a:latin typeface="Times New Roman" pitchFamily="18" charset="0"/>
                <a:cs typeface="Times New Roman" pitchFamily="18" charset="0"/>
                <a:hlinkClick r:id="rId2"/>
              </a:rPr>
              <a:t>633-п</a:t>
            </a:r>
          </a:p>
          <a:p>
            <a:r>
              <a:rPr lang="en-US" sz="1600" dirty="0" smtClean="0">
                <a:latin typeface="Times New Roman" pitchFamily="18" charset="0"/>
                <a:cs typeface="Times New Roman" pitchFamily="18" charset="0"/>
                <a:hlinkClick r:id="rId2"/>
              </a:rPr>
              <a:t>http</a:t>
            </a:r>
            <a:r>
              <a:rPr lang="en-US" sz="1600" dirty="0">
                <a:latin typeface="Times New Roman" pitchFamily="18" charset="0"/>
                <a:cs typeface="Times New Roman" pitchFamily="18" charset="0"/>
                <a:hlinkClick r:id="rId2"/>
              </a:rPr>
              <a:t>://pravo.gov.ru/</a:t>
            </a:r>
            <a:endParaRPr lang="ru-RU" sz="1600" dirty="0" smtClean="0">
              <a:latin typeface="Times New Roman" pitchFamily="18" charset="0"/>
              <a:cs typeface="Times New Roman" pitchFamily="18" charset="0"/>
              <a:hlinkClick r:id="rId2"/>
            </a:endParaRPr>
          </a:p>
          <a:p>
            <a:r>
              <a:rPr lang="en-US" sz="1600" dirty="0" smtClean="0">
                <a:latin typeface="Times New Roman" pitchFamily="18" charset="0"/>
                <a:cs typeface="Times New Roman" pitchFamily="18" charset="0"/>
                <a:hlinkClick r:id="rId2"/>
              </a:rPr>
              <a:t>https</a:t>
            </a:r>
            <a:r>
              <a:rPr lang="en-US" sz="1600" dirty="0">
                <a:latin typeface="Times New Roman" pitchFamily="18" charset="0"/>
                <a:cs typeface="Times New Roman" pitchFamily="18" charset="0"/>
                <a:hlinkClick r:id="rId2"/>
              </a:rPr>
              <a:t>://ivprave.ru/prava/medical/medosmotr-pered-rabotoi</a:t>
            </a:r>
            <a:endParaRPr lang="ru-RU" sz="1600" dirty="0" smtClean="0">
              <a:latin typeface="Times New Roman" pitchFamily="18" charset="0"/>
              <a:cs typeface="Times New Roman" pitchFamily="18" charset="0"/>
              <a:hlinkClick r:id="rId2"/>
            </a:endParaRPr>
          </a:p>
          <a:p>
            <a:r>
              <a:rPr lang="en-US" sz="1600" dirty="0" smtClean="0">
                <a:latin typeface="Times New Roman" pitchFamily="18" charset="0"/>
                <a:cs typeface="Times New Roman" pitchFamily="18" charset="0"/>
                <a:hlinkClick r:id="rId2"/>
              </a:rPr>
              <a:t>https</a:t>
            </a:r>
            <a:r>
              <a:rPr lang="en-US" sz="1600" dirty="0">
                <a:latin typeface="Times New Roman" pitchFamily="18" charset="0"/>
                <a:cs typeface="Times New Roman" pitchFamily="18" charset="0"/>
                <a:hlinkClick r:id="rId2"/>
              </a:rPr>
              <a:t>://</a:t>
            </a:r>
            <a:r>
              <a:rPr lang="en-US" sz="1600" dirty="0" smtClean="0">
                <a:latin typeface="Times New Roman" pitchFamily="18" charset="0"/>
                <a:cs typeface="Times New Roman" pitchFamily="18" charset="0"/>
                <a:hlinkClick r:id="rId2"/>
              </a:rPr>
              <a:t>ivprave.ru/prava/medical/medosmotr-rabotnikov-2022</a:t>
            </a:r>
            <a:endParaRPr lang="ru-RU" sz="1600" dirty="0" smtClean="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3803205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smtClean="0">
                <a:solidFill>
                  <a:schemeClr val="accent2">
                    <a:lumMod val="75000"/>
                  </a:schemeClr>
                </a:solidFill>
                <a:latin typeface="Times New Roman" pitchFamily="18" charset="0"/>
                <a:cs typeface="Times New Roman" pitchFamily="18" charset="0"/>
              </a:rPr>
              <a:t>Предварительные медицинские осмотры</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914400"/>
            <a:ext cx="8077200" cy="4739759"/>
          </a:xfrm>
        </p:spPr>
        <p:txBody>
          <a:bodyPr/>
          <a:lstStyle/>
          <a:p>
            <a:r>
              <a:rPr lang="ru-RU" sz="2200" b="1" dirty="0">
                <a:latin typeface="Times New Roman" pitchFamily="18" charset="0"/>
                <a:cs typeface="Times New Roman" pitchFamily="18" charset="0"/>
              </a:rPr>
              <a:t>Предварительный медицинский осмотр </a:t>
            </a:r>
            <a:r>
              <a:rPr lang="ru-RU" sz="2200" dirty="0">
                <a:latin typeface="Times New Roman" pitchFamily="18" charset="0"/>
                <a:cs typeface="Times New Roman" pitchFamily="18" charset="0"/>
              </a:rPr>
              <a:t>– это обязательный медицинский осмотр при поступлении на работу, который проводится с целью определения соответствия состояния здоровья соискателя  желаемой должности. </a:t>
            </a:r>
            <a:endParaRPr lang="ru-RU" sz="2200" dirty="0" smtClean="0">
              <a:latin typeface="Times New Roman" pitchFamily="18" charset="0"/>
              <a:cs typeface="Times New Roman" pitchFamily="18" charset="0"/>
            </a:endParaRPr>
          </a:p>
          <a:p>
            <a:endParaRPr lang="ru-RU" sz="2200" dirty="0">
              <a:latin typeface="Times New Roman" pitchFamily="18" charset="0"/>
              <a:cs typeface="Times New Roman" pitchFamily="18" charset="0"/>
            </a:endParaRPr>
          </a:p>
          <a:p>
            <a:r>
              <a:rPr lang="ru-RU" sz="2200" dirty="0" smtClean="0">
                <a:latin typeface="Times New Roman" pitchFamily="18" charset="0"/>
                <a:cs typeface="Times New Roman" pitchFamily="18" charset="0"/>
              </a:rPr>
              <a:t>Информация </a:t>
            </a:r>
            <a:r>
              <a:rPr lang="ru-RU" sz="2200" dirty="0">
                <a:latin typeface="Times New Roman" pitchFamily="18" charset="0"/>
                <a:cs typeface="Times New Roman" pitchFamily="18" charset="0"/>
              </a:rPr>
              <a:t>о состоянии здоровья соискателя позволяет не допустить к работе лиц с медицинскими противопоказаниями для выполнения определенных работ</a:t>
            </a:r>
            <a:r>
              <a:rPr lang="ru-RU" sz="2200" dirty="0" smtClean="0">
                <a:latin typeface="Times New Roman" pitchFamily="18" charset="0"/>
                <a:cs typeface="Times New Roman" pitchFamily="18" charset="0"/>
              </a:rPr>
              <a:t>.</a:t>
            </a:r>
          </a:p>
          <a:p>
            <a:endParaRPr lang="ru-RU" sz="2200" dirty="0">
              <a:latin typeface="Times New Roman" pitchFamily="18" charset="0"/>
              <a:cs typeface="Times New Roman" pitchFamily="18" charset="0"/>
            </a:endParaRPr>
          </a:p>
          <a:p>
            <a:r>
              <a:rPr lang="ru-RU" sz="2200" dirty="0">
                <a:latin typeface="Times New Roman" pitchFamily="18" charset="0"/>
                <a:cs typeface="Times New Roman" pitchFamily="18" charset="0"/>
              </a:rPr>
              <a:t>Предварительный осмотр необходим при принятии в штат нового работника.  По результатам комплексного обследования работодатель или подписывает с соискателем трудовой договор или отказывает ему в должности. Фактически предварительный осмотр работник проходит единожды – </a:t>
            </a:r>
            <a:r>
              <a:rPr lang="ru-RU" sz="2200" b="1" dirty="0">
                <a:latin typeface="Times New Roman" pitchFamily="18" charset="0"/>
                <a:cs typeface="Times New Roman" pitchFamily="18" charset="0"/>
              </a:rPr>
              <a:t>ДО трудоустройства</a:t>
            </a:r>
            <a:r>
              <a:rPr lang="ru-RU" sz="2200" b="1" dirty="0" smtClean="0">
                <a:latin typeface="Times New Roman" pitchFamily="18" charset="0"/>
                <a:cs typeface="Times New Roman" pitchFamily="18" charset="0"/>
              </a:rPr>
              <a:t>.</a:t>
            </a:r>
            <a:endParaRPr lang="ru-RU" sz="2200" b="1" dirty="0">
              <a:latin typeface="Times New Roman" pitchFamily="18" charset="0"/>
              <a:cs typeface="Times New Roman" pitchFamily="18" charset="0"/>
            </a:endParaRPr>
          </a:p>
        </p:txBody>
      </p:sp>
    </p:spTree>
    <p:extLst>
      <p:ext uri="{BB962C8B-B14F-4D97-AF65-F5344CB8AC3E}">
        <p14:creationId xmlns:p14="http://schemas.microsoft.com/office/powerpoint/2010/main" val="7303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smtClean="0">
                <a:solidFill>
                  <a:schemeClr val="accent2">
                    <a:lumMod val="75000"/>
                  </a:schemeClr>
                </a:solidFill>
                <a:latin typeface="Times New Roman" pitchFamily="18" charset="0"/>
                <a:cs typeface="Times New Roman" pitchFamily="18" charset="0"/>
              </a:rPr>
              <a:t>Цели проведения</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914400"/>
            <a:ext cx="8077200" cy="5539978"/>
          </a:xfrm>
        </p:spPr>
        <p:txBody>
          <a:bodyPr/>
          <a:lstStyle/>
          <a:p>
            <a:r>
              <a:rPr lang="ru-RU" sz="1800" dirty="0">
                <a:latin typeface="Times New Roman" pitchFamily="18" charset="0"/>
                <a:cs typeface="Times New Roman" pitchFamily="18" charset="0"/>
              </a:rPr>
              <a:t>В первую очередь в проведении медицинских осмотров заинтересованы работодатели. Предварительные медосмотры позволяют еще на этапе подбора персонала удостовериться, что у соискателя нет медицинских противопоказаний для занятия должности, на которую он претендует. </a:t>
            </a:r>
            <a:endParaRPr lang="ru-RU" sz="1800" dirty="0" smtClean="0">
              <a:latin typeface="Times New Roman" pitchFamily="18" charset="0"/>
              <a:cs typeface="Times New Roman" pitchFamily="18" charset="0"/>
            </a:endParaRPr>
          </a:p>
          <a:p>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Вторая </a:t>
            </a:r>
            <a:r>
              <a:rPr lang="ru-RU" sz="1800" dirty="0">
                <a:latin typeface="Times New Roman" pitchFamily="18" charset="0"/>
                <a:cs typeface="Times New Roman" pitchFamily="18" charset="0"/>
              </a:rPr>
              <a:t>заинтересованная сторона – сам работник. После получения медицинского заключения он сможет удостовериться, что работа не будет для него слишком тяжелой и травмирующей. </a:t>
            </a:r>
            <a:endParaRPr lang="ru-RU" sz="1800" dirty="0" smtClean="0">
              <a:latin typeface="Times New Roman" pitchFamily="18" charset="0"/>
              <a:cs typeface="Times New Roman" pitchFamily="18" charset="0"/>
            </a:endParaRPr>
          </a:p>
          <a:p>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Еще </a:t>
            </a:r>
            <a:r>
              <a:rPr lang="ru-RU" sz="1800" dirty="0">
                <a:latin typeface="Times New Roman" pitchFamily="18" charset="0"/>
                <a:cs typeface="Times New Roman" pitchFamily="18" charset="0"/>
              </a:rPr>
              <a:t>одна цель предварительных осмотров – обеспечение эпидемиологической безопасности. Медосмотры позволяют своевременно выявить болезни, которые могут повлечь за собой распространение инфекции среди коллег соискателя или окружающих.  Например, у сотрудников, работающих с пищевыми продуктами не должно быть кишечной инфекции, грибковых или венерических болезней. </a:t>
            </a:r>
            <a:endParaRPr lang="ru-RU" sz="1800" dirty="0" smtClean="0">
              <a:latin typeface="Times New Roman" pitchFamily="18" charset="0"/>
              <a:cs typeface="Times New Roman" pitchFamily="18" charset="0"/>
            </a:endParaRPr>
          </a:p>
          <a:p>
            <a:endParaRPr lang="ru-RU" sz="1800" dirty="0">
              <a:latin typeface="Times New Roman" pitchFamily="18" charset="0"/>
              <a:cs typeface="Times New Roman" pitchFamily="18" charset="0"/>
            </a:endParaRPr>
          </a:p>
          <a:p>
            <a:r>
              <a:rPr lang="ru-RU" sz="1800" dirty="0" smtClean="0">
                <a:latin typeface="Times New Roman" pitchFamily="18" charset="0"/>
                <a:cs typeface="Times New Roman" pitchFamily="18" charset="0"/>
              </a:rPr>
              <a:t>Противопоказаниями </a:t>
            </a:r>
            <a:r>
              <a:rPr lang="ru-RU" sz="1800" dirty="0">
                <a:latin typeface="Times New Roman" pitchFamily="18" charset="0"/>
                <a:cs typeface="Times New Roman" pitchFamily="18" charset="0"/>
              </a:rPr>
              <a:t>для работы могут стать не только инфекционные заболевания, но и тяжелые психические расстройства, воспалительные заболевания ЦНС с функциональными нарушениями. Так, работа людей с нестабильной психикой должности учителя, социального работника, воспитателя, водителя и пр. создает дополнительные риски для окружающих. </a:t>
            </a:r>
          </a:p>
        </p:txBody>
      </p:sp>
    </p:spTree>
    <p:extLst>
      <p:ext uri="{BB962C8B-B14F-4D97-AF65-F5344CB8AC3E}">
        <p14:creationId xmlns:p14="http://schemas.microsoft.com/office/powerpoint/2010/main" val="1532590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2400"/>
            <a:ext cx="7829499" cy="430887"/>
          </a:xfrm>
        </p:spPr>
        <p:txBody>
          <a:bodyPr/>
          <a:lstStyle/>
          <a:p>
            <a:pPr algn="ctr"/>
            <a:r>
              <a:rPr lang="ru-RU" sz="2800" dirty="0">
                <a:solidFill>
                  <a:schemeClr val="accent2">
                    <a:lumMod val="75000"/>
                  </a:schemeClr>
                </a:solidFill>
                <a:latin typeface="Times New Roman" pitchFamily="18" charset="0"/>
                <a:cs typeface="Times New Roman" pitchFamily="18" charset="0"/>
              </a:rPr>
              <a:t>Кто проходит предварительный </a:t>
            </a:r>
            <a:r>
              <a:rPr lang="ru-RU" sz="2800" dirty="0" smtClean="0">
                <a:solidFill>
                  <a:schemeClr val="accent2">
                    <a:lumMod val="75000"/>
                  </a:schemeClr>
                </a:solidFill>
                <a:latin typeface="Times New Roman" pitchFamily="18" charset="0"/>
                <a:cs typeface="Times New Roman" pitchFamily="18" charset="0"/>
              </a:rPr>
              <a:t>медосмотр</a:t>
            </a:r>
            <a:endParaRPr lang="ru-RU" sz="2800" dirty="0">
              <a:solidFill>
                <a:schemeClr val="accent2">
                  <a:lumMod val="75000"/>
                </a:schemeClr>
              </a:solidFill>
              <a:latin typeface="Times New Roman" pitchFamily="18" charset="0"/>
              <a:cs typeface="Times New Roman" pitchFamily="18" charset="0"/>
            </a:endParaRPr>
          </a:p>
        </p:txBody>
      </p:sp>
      <p:sp>
        <p:nvSpPr>
          <p:cNvPr id="3" name="Подзаголовок 2"/>
          <p:cNvSpPr>
            <a:spLocks noGrp="1"/>
          </p:cNvSpPr>
          <p:nvPr>
            <p:ph type="subTitle" idx="4"/>
          </p:nvPr>
        </p:nvSpPr>
        <p:spPr>
          <a:xfrm>
            <a:off x="609600" y="762000"/>
            <a:ext cx="7848600" cy="4616648"/>
          </a:xfrm>
        </p:spPr>
        <p:txBody>
          <a:bodyPr/>
          <a:lstStyle/>
          <a:p>
            <a:r>
              <a:rPr lang="ru-RU" dirty="0" smtClean="0">
                <a:latin typeface="Times New Roman" pitchFamily="18" charset="0"/>
                <a:cs typeface="Times New Roman" pitchFamily="18" charset="0"/>
              </a:rPr>
              <a:t>Проходить предварительные медосмотры необходимо практически всем работникам. Категории сотрудников, в отношении которых вводятся обязательные предварительные осмотры, перечислены в ст.213 Трудового кодекса. </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В </a:t>
            </a:r>
            <a:r>
              <a:rPr lang="ru-RU" dirty="0">
                <a:latin typeface="Times New Roman" pitchFamily="18" charset="0"/>
                <a:cs typeface="Times New Roman" pitchFamily="18" charset="0"/>
              </a:rPr>
              <a:t>указанный перечень входят работники: </a:t>
            </a:r>
            <a:endParaRPr lang="ru-RU" dirty="0" smtClean="0">
              <a:latin typeface="Times New Roman" pitchFamily="18" charset="0"/>
              <a:cs typeface="Times New Roman" pitchFamily="18" charset="0"/>
            </a:endParaRPr>
          </a:p>
          <a:p>
            <a:pPr marL="342900" indent="-342900">
              <a:buFont typeface="Arial" pitchFamily="34" charset="0"/>
              <a:buChar char="•"/>
            </a:pPr>
            <a:r>
              <a:rPr lang="ru-RU" dirty="0" smtClean="0">
                <a:latin typeface="Times New Roman" pitchFamily="18" charset="0"/>
                <a:cs typeface="Times New Roman" pitchFamily="18" charset="0"/>
              </a:rPr>
              <a:t>пищевой </a:t>
            </a:r>
            <a:r>
              <a:rPr lang="ru-RU" dirty="0">
                <a:latin typeface="Times New Roman" pitchFamily="18" charset="0"/>
                <a:cs typeface="Times New Roman" pitchFamily="18" charset="0"/>
              </a:rPr>
              <a:t>промышленности; </a:t>
            </a:r>
            <a:endParaRPr lang="ru-RU" dirty="0" smtClean="0">
              <a:latin typeface="Times New Roman" pitchFamily="18" charset="0"/>
              <a:cs typeface="Times New Roman" pitchFamily="18" charset="0"/>
            </a:endParaRPr>
          </a:p>
          <a:p>
            <a:pPr marL="342900" indent="-342900">
              <a:buFont typeface="Arial" pitchFamily="34" charset="0"/>
              <a:buChar char="•"/>
            </a:pPr>
            <a:r>
              <a:rPr lang="ru-RU" dirty="0" smtClean="0">
                <a:latin typeface="Times New Roman" pitchFamily="18" charset="0"/>
                <a:cs typeface="Times New Roman" pitchFamily="18" charset="0"/>
              </a:rPr>
              <a:t>общественного </a:t>
            </a:r>
            <a:r>
              <a:rPr lang="ru-RU" dirty="0">
                <a:latin typeface="Times New Roman" pitchFamily="18" charset="0"/>
                <a:cs typeface="Times New Roman" pitchFamily="18" charset="0"/>
              </a:rPr>
              <a:t>питания; </a:t>
            </a:r>
            <a:endParaRPr lang="ru-RU" dirty="0" smtClean="0">
              <a:latin typeface="Times New Roman" pitchFamily="18" charset="0"/>
              <a:cs typeface="Times New Roman" pitchFamily="18" charset="0"/>
            </a:endParaRPr>
          </a:p>
          <a:p>
            <a:pPr marL="342900" indent="-342900">
              <a:buFont typeface="Arial" pitchFamily="34" charset="0"/>
              <a:buChar char="•"/>
            </a:pPr>
            <a:r>
              <a:rPr lang="ru-RU" dirty="0" smtClean="0">
                <a:latin typeface="Times New Roman" pitchFamily="18" charset="0"/>
                <a:cs typeface="Times New Roman" pitchFamily="18" charset="0"/>
              </a:rPr>
              <a:t>торговли</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marL="342900" indent="-342900">
              <a:buFont typeface="Arial" pitchFamily="34" charset="0"/>
              <a:buChar char="•"/>
            </a:pPr>
            <a:r>
              <a:rPr lang="ru-RU" dirty="0" smtClean="0">
                <a:latin typeface="Times New Roman" pitchFamily="18" charset="0"/>
                <a:cs typeface="Times New Roman" pitchFamily="18" charset="0"/>
              </a:rPr>
              <a:t>медицинской </a:t>
            </a:r>
            <a:r>
              <a:rPr lang="ru-RU" dirty="0">
                <a:latin typeface="Times New Roman" pitchFamily="18" charset="0"/>
                <a:cs typeface="Times New Roman" pitchFamily="18" charset="0"/>
              </a:rPr>
              <a:t>сферы; </a:t>
            </a:r>
            <a:endParaRPr lang="ru-RU" dirty="0" smtClean="0">
              <a:latin typeface="Times New Roman" pitchFamily="18" charset="0"/>
              <a:cs typeface="Times New Roman" pitchFamily="18" charset="0"/>
            </a:endParaRPr>
          </a:p>
          <a:p>
            <a:pPr marL="342900" indent="-342900">
              <a:buFont typeface="Arial" pitchFamily="34" charset="0"/>
              <a:buChar char="•"/>
            </a:pPr>
            <a:r>
              <a:rPr lang="ru-RU" dirty="0" smtClean="0">
                <a:latin typeface="Times New Roman" pitchFamily="18" charset="0"/>
                <a:cs typeface="Times New Roman" pitchFamily="18" charset="0"/>
              </a:rPr>
              <a:t>сотрудники </a:t>
            </a:r>
            <a:r>
              <a:rPr lang="ru-RU" dirty="0">
                <a:latin typeface="Times New Roman" pitchFamily="18" charset="0"/>
                <a:cs typeface="Times New Roman" pitchFamily="18" charset="0"/>
              </a:rPr>
              <a:t>лечебно-профилактических и детских учреждений</a:t>
            </a:r>
            <a:r>
              <a:rPr lang="ru-RU" dirty="0" smtClean="0">
                <a:latin typeface="Times New Roman" pitchFamily="18" charset="0"/>
                <a:cs typeface="Times New Roman" pitchFamily="18" charset="0"/>
              </a:rPr>
              <a:t>;</a:t>
            </a:r>
          </a:p>
          <a:p>
            <a:pPr marL="342900" indent="-342900">
              <a:buFont typeface="Arial" pitchFamily="34" charset="0"/>
              <a:buChar char="•"/>
            </a:pPr>
            <a:r>
              <a:rPr lang="ru-RU" dirty="0" smtClean="0">
                <a:latin typeface="Times New Roman" pitchFamily="18" charset="0"/>
                <a:cs typeface="Times New Roman" pitchFamily="18" charset="0"/>
              </a:rPr>
              <a:t>задействованные </a:t>
            </a:r>
            <a:r>
              <a:rPr lang="ru-RU" dirty="0">
                <a:latin typeface="Times New Roman" pitchFamily="18" charset="0"/>
                <a:cs typeface="Times New Roman" pitchFamily="18" charset="0"/>
              </a:rPr>
              <a:t>на работах с вредными и опасными условиями труда, на подземных работах; </a:t>
            </a:r>
            <a:endParaRPr lang="ru-RU" dirty="0" smtClean="0">
              <a:latin typeface="Times New Roman" pitchFamily="18" charset="0"/>
              <a:cs typeface="Times New Roman" pitchFamily="18" charset="0"/>
            </a:endParaRPr>
          </a:p>
          <a:p>
            <a:pPr marL="342900" indent="-342900">
              <a:buFont typeface="Arial" pitchFamily="34" charset="0"/>
              <a:buChar char="•"/>
            </a:pPr>
            <a:r>
              <a:rPr lang="ru-RU" dirty="0" smtClean="0">
                <a:latin typeface="Times New Roman" pitchFamily="18" charset="0"/>
                <a:cs typeface="Times New Roman" pitchFamily="18" charset="0"/>
              </a:rPr>
              <a:t>водители </a:t>
            </a:r>
            <a:r>
              <a:rPr lang="ru-RU" dirty="0">
                <a:latin typeface="Times New Roman" pitchFamily="18" charset="0"/>
                <a:cs typeface="Times New Roman" pitchFamily="18" charset="0"/>
              </a:rPr>
              <a:t>(лица, чья деятельность связана с управлением транспорта</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32189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pPr algn="ctr"/>
            <a:r>
              <a:rPr lang="ru-RU" dirty="0" smtClean="0">
                <a:solidFill>
                  <a:schemeClr val="accent2">
                    <a:lumMod val="75000"/>
                  </a:schemeClr>
                </a:solidFill>
                <a:latin typeface="Times New Roman" pitchFamily="18" charset="0"/>
                <a:cs typeface="Times New Roman" pitchFamily="18" charset="0"/>
              </a:rPr>
              <a:t>Определение подлежащих контингентов</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762000"/>
            <a:ext cx="8077200" cy="5539978"/>
          </a:xfrm>
        </p:spPr>
        <p:txBody>
          <a:bodyPr/>
          <a:lstStyle/>
          <a:p>
            <a:r>
              <a:rPr lang="ru-RU" dirty="0">
                <a:latin typeface="Times New Roman" pitchFamily="18" charset="0"/>
                <a:cs typeface="Times New Roman" pitchFamily="18" charset="0"/>
              </a:rPr>
              <a:t>Для определения перечня должностей,  перед трудоустройством на которые работники должны пройти медосмотры, охрана труда проводит на предприятии специальную оценку охраны труда (СОУТ).  Порядок проведения СОУТ утвержден ФЗ-426 от 2013 года «О специальной оценке условий труда». </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На </a:t>
            </a:r>
            <a:r>
              <a:rPr lang="ru-RU" dirty="0">
                <a:latin typeface="Times New Roman" pitchFamily="18" charset="0"/>
                <a:cs typeface="Times New Roman" pitchFamily="18" charset="0"/>
              </a:rPr>
              <a:t>основании СОУТ ранее готовился список контингентов, которые должны пройти предварительный медицинский осмотр, для Роспотребнадзора. </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С </a:t>
            </a:r>
            <a:r>
              <a:rPr lang="ru-RU" dirty="0">
                <a:latin typeface="Times New Roman" pitchFamily="18" charset="0"/>
                <a:cs typeface="Times New Roman" pitchFamily="18" charset="0"/>
              </a:rPr>
              <a:t>2021 года список контингентов не формируется. Теперь работодатель готовит перечень тех должностей, которые попадают под обязательную медицинскую проверку. </a:t>
            </a:r>
            <a:endParaRPr lang="ru-RU" dirty="0" smtClean="0">
              <a:latin typeface="Times New Roman" pitchFamily="18" charset="0"/>
              <a:cs typeface="Times New Roman" pitchFamily="18" charset="0"/>
            </a:endParaRPr>
          </a:p>
          <a:p>
            <a:endParaRPr lang="ru-RU" b="1"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Форма данного списка в Свердловской области приведена в Приложении </a:t>
            </a:r>
            <a:r>
              <a:rPr lang="ru-RU" b="1" dirty="0">
                <a:latin typeface="Times New Roman" pitchFamily="18" charset="0"/>
                <a:cs typeface="Times New Roman" pitchFamily="18" charset="0"/>
              </a:rPr>
              <a:t>N </a:t>
            </a:r>
            <a:r>
              <a:rPr lang="ru-RU" b="1" dirty="0" smtClean="0">
                <a:latin typeface="Times New Roman" pitchFamily="18" charset="0"/>
                <a:cs typeface="Times New Roman" pitchFamily="18" charset="0"/>
              </a:rPr>
              <a:t>2 к Приказу Министерства здравоохранения Свердловской области от </a:t>
            </a:r>
            <a:r>
              <a:rPr lang="ru-RU" b="1" dirty="0">
                <a:latin typeface="Times New Roman" pitchFamily="18" charset="0"/>
                <a:cs typeface="Times New Roman" pitchFamily="18" charset="0"/>
              </a:rPr>
              <a:t>31 марта 2021 г. N 633-п</a:t>
            </a:r>
          </a:p>
          <a:p>
            <a:endParaRPr lang="ru-RU"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3315037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673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430887"/>
          </a:xfrm>
        </p:spPr>
        <p:txBody>
          <a:bodyPr/>
          <a:lstStyle/>
          <a:p>
            <a:r>
              <a:rPr lang="ru-RU" dirty="0">
                <a:solidFill>
                  <a:schemeClr val="accent2">
                    <a:lumMod val="75000"/>
                  </a:schemeClr>
                </a:solidFill>
                <a:latin typeface="Times New Roman" pitchFamily="18" charset="0"/>
                <a:cs typeface="Times New Roman" pitchFamily="18" charset="0"/>
              </a:rPr>
              <a:t>Определение подлежащих контингентов</a:t>
            </a:r>
          </a:p>
        </p:txBody>
      </p:sp>
      <p:sp>
        <p:nvSpPr>
          <p:cNvPr id="3" name="Текст 2"/>
          <p:cNvSpPr>
            <a:spLocks noGrp="1"/>
          </p:cNvSpPr>
          <p:nvPr>
            <p:ph type="body" idx="1"/>
          </p:nvPr>
        </p:nvSpPr>
        <p:spPr>
          <a:xfrm>
            <a:off x="533399" y="762000"/>
            <a:ext cx="8077200" cy="4616648"/>
          </a:xfrm>
        </p:spPr>
        <p:txBody>
          <a:bodyPr/>
          <a:lstStyle/>
          <a:p>
            <a:r>
              <a:rPr lang="ru-RU" b="1" i="1" dirty="0" smtClean="0">
                <a:latin typeface="Times New Roman" pitchFamily="18" charset="0"/>
                <a:cs typeface="Times New Roman" pitchFamily="18" charset="0"/>
              </a:rPr>
              <a:t>В соответствии с Прил. 1 </a:t>
            </a:r>
            <a:r>
              <a:rPr lang="ru-RU" b="1" i="1" dirty="0">
                <a:latin typeface="Times New Roman" pitchFamily="18" charset="0"/>
                <a:cs typeface="Times New Roman" pitchFamily="18" charset="0"/>
              </a:rPr>
              <a:t>к Приказу Министерства здравоохранения Свердловской области от 31 марта 2021 г. N 633-п</a:t>
            </a:r>
          </a:p>
          <a:p>
            <a:r>
              <a:rPr lang="ru-RU" b="1" i="1" dirty="0" smtClean="0">
                <a:latin typeface="Times New Roman" pitchFamily="18" charset="0"/>
                <a:cs typeface="Times New Roman" pitchFamily="18" charset="0"/>
              </a:rPr>
              <a:t>списки работников для прохождения ПРЕДВАРИТЕЛЬНОГО медицинского осмотра направлять в Роспотребнадзор не требуется. </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По </a:t>
            </a:r>
            <a:r>
              <a:rPr lang="ru-RU" dirty="0">
                <a:latin typeface="Times New Roman" pitchFamily="18" charset="0"/>
                <a:cs typeface="Times New Roman" pitchFamily="18" charset="0"/>
              </a:rPr>
              <a:t>новым правилам медосмотр проводится независимо от класса условий труда, только на основании СОУТ. </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a:p>
            <a:r>
              <a:rPr lang="ru-RU" dirty="0" smtClean="0">
                <a:latin typeface="Times New Roman" pitchFamily="18" charset="0"/>
                <a:cs typeface="Times New Roman" pitchFamily="18" charset="0"/>
              </a:rPr>
              <a:t>Но </a:t>
            </a:r>
            <a:r>
              <a:rPr lang="ru-RU" dirty="0">
                <a:latin typeface="Times New Roman" pitchFamily="18" charset="0"/>
                <a:cs typeface="Times New Roman" pitchFamily="18" charset="0"/>
              </a:rPr>
              <a:t>даже если СОУТ в организации не проводилась, то специалист по охране труда должен воспользоваться результатами производственного контроля и учесть сведения из эксплуатационной документации на материалы и сырье. </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То </a:t>
            </a:r>
            <a:r>
              <a:rPr lang="ru-RU" dirty="0">
                <a:latin typeface="Times New Roman" pitchFamily="18" charset="0"/>
                <a:cs typeface="Times New Roman" pitchFamily="18" charset="0"/>
              </a:rPr>
              <a:t>есть </a:t>
            </a:r>
            <a:r>
              <a:rPr lang="ru-RU" dirty="0" err="1">
                <a:latin typeface="Times New Roman" pitchFamily="18" charset="0"/>
                <a:cs typeface="Times New Roman" pitchFamily="18" charset="0"/>
              </a:rPr>
              <a:t>непроведение</a:t>
            </a:r>
            <a:r>
              <a:rPr lang="ru-RU" dirty="0">
                <a:latin typeface="Times New Roman" pitchFamily="18" charset="0"/>
                <a:cs typeface="Times New Roman" pitchFamily="18" charset="0"/>
              </a:rPr>
              <a:t> СОУТ не становится основанием, чтобы не направлять соискателя на проведение </a:t>
            </a:r>
            <a:r>
              <a:rPr lang="ru-RU" dirty="0" smtClean="0">
                <a:latin typeface="Times New Roman" pitchFamily="18" charset="0"/>
                <a:cs typeface="Times New Roman" pitchFamily="18" charset="0"/>
              </a:rPr>
              <a:t>медосмотра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8034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1410" y="198246"/>
            <a:ext cx="7701178" cy="861774"/>
          </a:xfrm>
        </p:spPr>
        <p:txBody>
          <a:bodyPr/>
          <a:lstStyle/>
          <a:p>
            <a:pPr algn="ctr"/>
            <a:r>
              <a:rPr lang="ru-RU" dirty="0">
                <a:solidFill>
                  <a:schemeClr val="accent2">
                    <a:lumMod val="75000"/>
                  </a:schemeClr>
                </a:solidFill>
                <a:latin typeface="Times New Roman" pitchFamily="18" charset="0"/>
                <a:cs typeface="Times New Roman" pitchFamily="18" charset="0"/>
              </a:rPr>
              <a:t>Порядок проведения предварительного </a:t>
            </a:r>
            <a:r>
              <a:rPr lang="ru-RU" dirty="0" smtClean="0">
                <a:solidFill>
                  <a:schemeClr val="accent2">
                    <a:lumMod val="75000"/>
                  </a:schemeClr>
                </a:solidFill>
                <a:latin typeface="Times New Roman" pitchFamily="18" charset="0"/>
                <a:cs typeface="Times New Roman" pitchFamily="18" charset="0"/>
              </a:rPr>
              <a:t>медосмотра</a:t>
            </a:r>
            <a:endParaRPr lang="ru-RU" dirty="0">
              <a:solidFill>
                <a:schemeClr val="accent2">
                  <a:lumMod val="75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533399" y="1219200"/>
            <a:ext cx="8077200" cy="4770537"/>
          </a:xfrm>
        </p:spPr>
        <p:txBody>
          <a:bodyPr/>
          <a:lstStyle/>
          <a:p>
            <a:r>
              <a:rPr lang="ru-RU" b="1" dirty="0">
                <a:latin typeface="Times New Roman" pitchFamily="18" charset="0"/>
                <a:cs typeface="Times New Roman" pitchFamily="18" charset="0"/>
              </a:rPr>
              <a:t>Со стороны </a:t>
            </a:r>
            <a:r>
              <a:rPr lang="ru-RU" b="1" dirty="0" smtClean="0">
                <a:latin typeface="Times New Roman" pitchFamily="18" charset="0"/>
                <a:cs typeface="Times New Roman" pitchFamily="18" charset="0"/>
              </a:rPr>
              <a:t>работодателя</a:t>
            </a:r>
          </a:p>
          <a:p>
            <a:r>
              <a:rPr lang="ru-RU" sz="1800" dirty="0">
                <a:solidFill>
                  <a:srgbClr val="111111"/>
                </a:solidFill>
                <a:latin typeface="Times New Roman" pitchFamily="18" charset="0"/>
                <a:cs typeface="Times New Roman" pitchFamily="18" charset="0"/>
              </a:rPr>
              <a:t>За организацию предварительного медицинского осмотра отвечает работодатель. </a:t>
            </a:r>
            <a:endParaRPr lang="ru-RU" sz="1800" dirty="0" smtClean="0">
              <a:solidFill>
                <a:srgbClr val="111111"/>
              </a:solidFill>
              <a:latin typeface="Times New Roman" pitchFamily="18" charset="0"/>
              <a:cs typeface="Times New Roman" pitchFamily="18" charset="0"/>
            </a:endParaRPr>
          </a:p>
          <a:p>
            <a:r>
              <a:rPr lang="ru-RU" sz="1800" dirty="0" smtClean="0">
                <a:solidFill>
                  <a:srgbClr val="111111"/>
                </a:solidFill>
                <a:latin typeface="Times New Roman" pitchFamily="18" charset="0"/>
                <a:cs typeface="Times New Roman" pitchFamily="18" charset="0"/>
              </a:rPr>
              <a:t>В </a:t>
            </a:r>
            <a:r>
              <a:rPr lang="ru-RU" sz="1800" dirty="0">
                <a:solidFill>
                  <a:srgbClr val="111111"/>
                </a:solidFill>
                <a:latin typeface="Times New Roman" pitchFamily="18" charset="0"/>
                <a:cs typeface="Times New Roman" pitchFamily="18" charset="0"/>
              </a:rPr>
              <a:t>его задачи входит: </a:t>
            </a:r>
            <a:endParaRPr lang="ru-RU" sz="1800" dirty="0" smtClean="0">
              <a:solidFill>
                <a:srgbClr val="111111"/>
              </a:solidFill>
              <a:latin typeface="Times New Roman" pitchFamily="18" charset="0"/>
              <a:cs typeface="Times New Roman" pitchFamily="18" charset="0"/>
            </a:endParaRPr>
          </a:p>
          <a:p>
            <a:r>
              <a:rPr lang="ru-RU" sz="1800" dirty="0" smtClean="0">
                <a:solidFill>
                  <a:srgbClr val="111111"/>
                </a:solidFill>
                <a:latin typeface="Times New Roman" pitchFamily="18" charset="0"/>
                <a:cs typeface="Times New Roman" pitchFamily="18" charset="0"/>
              </a:rPr>
              <a:t>1. Утверждение </a:t>
            </a:r>
            <a:r>
              <a:rPr lang="ru-RU" sz="1800" dirty="0">
                <a:solidFill>
                  <a:srgbClr val="111111"/>
                </a:solidFill>
                <a:latin typeface="Times New Roman" pitchFamily="18" charset="0"/>
                <a:cs typeface="Times New Roman" pitchFamily="18" charset="0"/>
              </a:rPr>
              <a:t>приказа о проведении предварительного осмотра. Приказ оформляется в произвольном порядке, но должен содержать указание на перечень ответственных лиц за проведение медосмотра. </a:t>
            </a:r>
            <a:endParaRPr lang="ru-RU" sz="1800" dirty="0" smtClean="0">
              <a:solidFill>
                <a:srgbClr val="111111"/>
              </a:solidFill>
              <a:latin typeface="Times New Roman" pitchFamily="18" charset="0"/>
              <a:cs typeface="Times New Roman" pitchFamily="18" charset="0"/>
            </a:endParaRPr>
          </a:p>
          <a:p>
            <a:r>
              <a:rPr lang="ru-RU" sz="1800" dirty="0" smtClean="0">
                <a:solidFill>
                  <a:srgbClr val="111111"/>
                </a:solidFill>
                <a:latin typeface="Times New Roman" pitchFamily="18" charset="0"/>
                <a:cs typeface="Times New Roman" pitchFamily="18" charset="0"/>
              </a:rPr>
              <a:t>2. Подготовка </a:t>
            </a:r>
            <a:r>
              <a:rPr lang="ru-RU" sz="1800" dirty="0">
                <a:solidFill>
                  <a:srgbClr val="111111"/>
                </a:solidFill>
                <a:latin typeface="Times New Roman" pitchFamily="18" charset="0"/>
                <a:cs typeface="Times New Roman" pitchFamily="18" charset="0"/>
              </a:rPr>
              <a:t>и утверждение списка должностей для прохождения предварительного осмотра. </a:t>
            </a:r>
            <a:endParaRPr lang="ru-RU" sz="1800" dirty="0" smtClean="0">
              <a:solidFill>
                <a:srgbClr val="111111"/>
              </a:solidFill>
              <a:latin typeface="Times New Roman" pitchFamily="18" charset="0"/>
              <a:cs typeface="Times New Roman" pitchFamily="18" charset="0"/>
            </a:endParaRPr>
          </a:p>
          <a:p>
            <a:r>
              <a:rPr lang="ru-RU" sz="1800" dirty="0" smtClean="0">
                <a:solidFill>
                  <a:srgbClr val="111111"/>
                </a:solidFill>
                <a:latin typeface="Times New Roman" pitchFamily="18" charset="0"/>
                <a:cs typeface="Times New Roman" pitchFamily="18" charset="0"/>
              </a:rPr>
              <a:t>3. Заключение </a:t>
            </a:r>
            <a:r>
              <a:rPr lang="ru-RU" sz="1800" dirty="0">
                <a:solidFill>
                  <a:srgbClr val="111111"/>
                </a:solidFill>
                <a:latin typeface="Times New Roman" pitchFamily="18" charset="0"/>
                <a:cs typeface="Times New Roman" pitchFamily="18" charset="0"/>
              </a:rPr>
              <a:t>договора с лицензированной организацией на проведение предварительного медицинского осмотра сотрудника(</a:t>
            </a:r>
            <a:r>
              <a:rPr lang="ru-RU" sz="1800" dirty="0" err="1">
                <a:solidFill>
                  <a:srgbClr val="111111"/>
                </a:solidFill>
                <a:latin typeface="Times New Roman" pitchFamily="18" charset="0"/>
                <a:cs typeface="Times New Roman" pitchFamily="18" charset="0"/>
              </a:rPr>
              <a:t>ов</a:t>
            </a:r>
            <a:r>
              <a:rPr lang="ru-RU" sz="1800" dirty="0">
                <a:solidFill>
                  <a:srgbClr val="111111"/>
                </a:solidFill>
                <a:latin typeface="Times New Roman" pitchFamily="18" charset="0"/>
                <a:cs typeface="Times New Roman" pitchFamily="18" charset="0"/>
              </a:rPr>
              <a:t>). </a:t>
            </a:r>
            <a:endParaRPr lang="ru-RU" sz="1800" dirty="0" smtClean="0">
              <a:solidFill>
                <a:srgbClr val="111111"/>
              </a:solidFill>
              <a:latin typeface="Times New Roman" pitchFamily="18" charset="0"/>
              <a:cs typeface="Times New Roman" pitchFamily="18" charset="0"/>
            </a:endParaRPr>
          </a:p>
          <a:p>
            <a:r>
              <a:rPr lang="ru-RU" sz="1800" dirty="0" smtClean="0">
                <a:solidFill>
                  <a:srgbClr val="111111"/>
                </a:solidFill>
                <a:latin typeface="Times New Roman" pitchFamily="18" charset="0"/>
                <a:cs typeface="Times New Roman" pitchFamily="18" charset="0"/>
              </a:rPr>
              <a:t>4. Оформление </a:t>
            </a:r>
            <a:r>
              <a:rPr lang="ru-RU" sz="1800" dirty="0">
                <a:solidFill>
                  <a:srgbClr val="111111"/>
                </a:solidFill>
                <a:latin typeface="Times New Roman" pitchFamily="18" charset="0"/>
                <a:cs typeface="Times New Roman" pitchFamily="18" charset="0"/>
              </a:rPr>
              <a:t>направления на медицинский осмотр и выдача соискателям под личную подпись. </a:t>
            </a:r>
            <a:endParaRPr lang="ru-RU" sz="1800" dirty="0" smtClean="0">
              <a:solidFill>
                <a:srgbClr val="111111"/>
              </a:solidFill>
              <a:latin typeface="Times New Roman" pitchFamily="18" charset="0"/>
              <a:cs typeface="Times New Roman" pitchFamily="18" charset="0"/>
            </a:endParaRPr>
          </a:p>
          <a:p>
            <a:r>
              <a:rPr lang="ru-RU" sz="1800" dirty="0" smtClean="0">
                <a:solidFill>
                  <a:srgbClr val="111111"/>
                </a:solidFill>
                <a:latin typeface="Times New Roman" pitchFamily="18" charset="0"/>
                <a:cs typeface="Times New Roman" pitchFamily="18" charset="0"/>
              </a:rPr>
              <a:t>5. Получение </a:t>
            </a:r>
            <a:r>
              <a:rPr lang="ru-RU" sz="1800" dirty="0">
                <a:solidFill>
                  <a:srgbClr val="111111"/>
                </a:solidFill>
                <a:latin typeface="Times New Roman" pitchFamily="18" charset="0"/>
                <a:cs typeface="Times New Roman" pitchFamily="18" charset="0"/>
              </a:rPr>
              <a:t>результатов прохождения осмотра в виде медицинского заключения. </a:t>
            </a:r>
            <a:endParaRPr lang="ru-RU" sz="1800" dirty="0" smtClean="0">
              <a:solidFill>
                <a:srgbClr val="111111"/>
              </a:solidFill>
              <a:latin typeface="Times New Roman" pitchFamily="18" charset="0"/>
              <a:cs typeface="Times New Roman" pitchFamily="18" charset="0"/>
            </a:endParaRPr>
          </a:p>
          <a:p>
            <a:r>
              <a:rPr lang="ru-RU" sz="1800" dirty="0" smtClean="0">
                <a:solidFill>
                  <a:srgbClr val="111111"/>
                </a:solidFill>
                <a:latin typeface="Times New Roman" pitchFamily="18" charset="0"/>
                <a:cs typeface="Times New Roman" pitchFamily="18" charset="0"/>
              </a:rPr>
              <a:t>6. Заключение </a:t>
            </a:r>
            <a:r>
              <a:rPr lang="ru-RU" sz="1800" dirty="0">
                <a:solidFill>
                  <a:srgbClr val="111111"/>
                </a:solidFill>
                <a:latin typeface="Times New Roman" pitchFamily="18" charset="0"/>
                <a:cs typeface="Times New Roman" pitchFamily="18" charset="0"/>
              </a:rPr>
              <a:t>трудового договора с соискателем и оформление с ним трудового договора.</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62681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1127</TotalTime>
  <Words>2595</Words>
  <Application>Microsoft Office PowerPoint</Application>
  <PresentationFormat>Экран (4:3)</PresentationFormat>
  <Paragraphs>211</Paragraphs>
  <Slides>27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Office Theme</vt:lpstr>
      <vt:lpstr>Красноуфимский отдел Управления Роспотребнадзора по Свердловской области</vt:lpstr>
      <vt:lpstr>Нормативная база</vt:lpstr>
      <vt:lpstr>Предварительные медицинские осмотры</vt:lpstr>
      <vt:lpstr>Цели проведения</vt:lpstr>
      <vt:lpstr>Кто проходит предварительный медосмотр</vt:lpstr>
      <vt:lpstr>Определение подлежащих контингентов</vt:lpstr>
      <vt:lpstr>Презентация PowerPoint</vt:lpstr>
      <vt:lpstr>Определение подлежащих контингентов</vt:lpstr>
      <vt:lpstr>Порядок проведения предварительного медосмотра</vt:lpstr>
      <vt:lpstr>Порядок проведения предварительного медосмотра</vt:lpstr>
      <vt:lpstr>Периодические медицинские осмотры</vt:lpstr>
      <vt:lpstr>Цели проведения </vt:lpstr>
      <vt:lpstr>Цели проведения </vt:lpstr>
      <vt:lpstr>Кто проходит предварительный медосмотр</vt:lpstr>
      <vt:lpstr>Определение подлежащих контингентов</vt:lpstr>
      <vt:lpstr>Определение подлежащих контингентов</vt:lpstr>
      <vt:lpstr>Определение подлежащих контингентов</vt:lpstr>
      <vt:lpstr>Определение подлежащих контингентов</vt:lpstr>
      <vt:lpstr>Определение подлежащих контингентов</vt:lpstr>
      <vt:lpstr>Презентация PowerPoint</vt:lpstr>
      <vt:lpstr>Направление документов в Роспотребнадзор и ЛПУ</vt:lpstr>
      <vt:lpstr>Частота периодических медицинских осмотров</vt:lpstr>
      <vt:lpstr>Порядок проведения периодического медицинского осмотра</vt:lpstr>
      <vt:lpstr>Порядок проведения периодического медицинского осмотра</vt:lpstr>
      <vt:lpstr>Порядок проведения периодического медицинского осмотра</vt:lpstr>
      <vt:lpstr>Порядок проведения периодического медицинского осмотра</vt:lpstr>
      <vt:lpstr>Список использованной литературы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Ipatov</dc:creator>
  <cp:lastModifiedBy>gv</cp:lastModifiedBy>
  <cp:revision>162</cp:revision>
  <dcterms:created xsi:type="dcterms:W3CDTF">2018-11-13T09:19:36Z</dcterms:created>
  <dcterms:modified xsi:type="dcterms:W3CDTF">2022-08-10T06:00:52Z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2018-09-21T00:00:00Z</vt:filetime>
  </property>
  <property fmtid="{D5CDD505-2E9C-101B-9397-08002B2CF9AE}" pid="3" name="Creator">
    <vt:lpwstr>Microsoft® Office PowerPoint® 2007</vt:lpwstr>
  </property>
  <property fmtid="{D5CDD505-2E9C-101B-9397-08002B2CF9AE}" pid="4" name="LastSaved">
    <vt:filetime>2018-11-13T00:00:00Z</vt:filetime>
  </property>
</Properties>
</file>